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82" r:id="rId5"/>
    <p:sldId id="283" r:id="rId6"/>
    <p:sldId id="284" r:id="rId7"/>
    <p:sldId id="285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301" r:id="rId21"/>
    <p:sldId id="302" r:id="rId22"/>
    <p:sldId id="303" r:id="rId23"/>
    <p:sldId id="304" r:id="rId24"/>
    <p:sldId id="305" r:id="rId25"/>
    <p:sldId id="306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  <c:spPr>
        <a:effectLst>
          <a:innerShdw blurRad="63500" dist="50800" dir="2700000">
            <a:schemeClr val="bg1">
              <a:alpha val="50000"/>
            </a:schemeClr>
          </a:innerShdw>
        </a:effectLst>
      </c:spPr>
    </c:legend>
    <c:plotVisOnly val="1"/>
    <c:dispBlanksAs val="gap"/>
    <c:showDLblsOverMax val="0"/>
  </c:chart>
  <c:txPr>
    <a:bodyPr/>
    <a:lstStyle/>
    <a:p>
      <a:pPr>
        <a:defRPr sz="1800">
          <a:latin typeface="Sylfaen" pitchFamily="18" charset="0"/>
        </a:defRPr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F362AD-908A-4637-8108-93614BB6775B}" type="doc">
      <dgm:prSet loTypeId="urn:microsoft.com/office/officeart/2005/8/layout/cycle8" loCatId="cycle" qsTypeId="urn:microsoft.com/office/officeart/2005/8/quickstyle/3d3" qsCatId="3D" csTypeId="urn:microsoft.com/office/officeart/2005/8/colors/colorful4" csCatId="colorful" phldr="1"/>
      <dgm:spPr/>
    </dgm:pt>
    <dgm:pt modelId="{E12FC8F8-E071-4694-AB2D-E53982F27C38}">
      <dgm:prSet phldrT="[Text]"/>
      <dgm:spPr/>
      <dgm:t>
        <a:bodyPr/>
        <a:lstStyle/>
        <a:p>
          <a:r>
            <a:rPr lang="ka-GE" dirty="0" smtClean="0"/>
            <a:t>დაგეგმვა</a:t>
          </a:r>
          <a:endParaRPr lang="en-US" dirty="0"/>
        </a:p>
      </dgm:t>
    </dgm:pt>
    <dgm:pt modelId="{BE9E588C-136B-4246-B441-D0D8EDAEB375}" type="parTrans" cxnId="{74AC9D62-7E84-45EC-BEA0-01C04E2EF882}">
      <dgm:prSet/>
      <dgm:spPr/>
      <dgm:t>
        <a:bodyPr/>
        <a:lstStyle/>
        <a:p>
          <a:endParaRPr lang="en-US"/>
        </a:p>
      </dgm:t>
    </dgm:pt>
    <dgm:pt modelId="{AF7C2CC9-3529-40C7-969B-85CD75760299}" type="sibTrans" cxnId="{74AC9D62-7E84-45EC-BEA0-01C04E2EF882}">
      <dgm:prSet/>
      <dgm:spPr/>
      <dgm:t>
        <a:bodyPr/>
        <a:lstStyle/>
        <a:p>
          <a:endParaRPr lang="en-US"/>
        </a:p>
      </dgm:t>
    </dgm:pt>
    <dgm:pt modelId="{156BE566-4166-4EFD-9E9F-8F1C6B4CB7E5}">
      <dgm:prSet phldrT="[Text]"/>
      <dgm:spPr/>
      <dgm:t>
        <a:bodyPr/>
        <a:lstStyle/>
        <a:p>
          <a:r>
            <a:rPr lang="ka-GE" dirty="0" smtClean="0"/>
            <a:t>განხორციელება</a:t>
          </a:r>
          <a:endParaRPr lang="en-US" dirty="0"/>
        </a:p>
      </dgm:t>
    </dgm:pt>
    <dgm:pt modelId="{D701F85F-DB4B-4A97-939A-9AEB7F5370F1}" type="parTrans" cxnId="{9373BB10-13EE-4A19-B19F-378F578A3B5B}">
      <dgm:prSet/>
      <dgm:spPr/>
      <dgm:t>
        <a:bodyPr/>
        <a:lstStyle/>
        <a:p>
          <a:endParaRPr lang="en-US"/>
        </a:p>
      </dgm:t>
    </dgm:pt>
    <dgm:pt modelId="{74B82ECC-4D90-4B68-BD4A-BB884804B1D9}" type="sibTrans" cxnId="{9373BB10-13EE-4A19-B19F-378F578A3B5B}">
      <dgm:prSet/>
      <dgm:spPr/>
      <dgm:t>
        <a:bodyPr/>
        <a:lstStyle/>
        <a:p>
          <a:endParaRPr lang="en-US"/>
        </a:p>
      </dgm:t>
    </dgm:pt>
    <dgm:pt modelId="{5BC458C2-B73E-43FA-AC0A-36FAAA9BD18F}">
      <dgm:prSet phldrT="[Text]"/>
      <dgm:spPr/>
      <dgm:t>
        <a:bodyPr/>
        <a:lstStyle/>
        <a:p>
          <a:r>
            <a:rPr lang="ka-GE" dirty="0" smtClean="0"/>
            <a:t>შეფასება</a:t>
          </a:r>
          <a:endParaRPr lang="en-US" dirty="0"/>
        </a:p>
      </dgm:t>
    </dgm:pt>
    <dgm:pt modelId="{90CE7ADC-549C-4E29-8DB1-3CF0A4A03D7F}" type="parTrans" cxnId="{9A1E7A02-DD0F-4DB5-8948-E63865F64295}">
      <dgm:prSet/>
      <dgm:spPr/>
      <dgm:t>
        <a:bodyPr/>
        <a:lstStyle/>
        <a:p>
          <a:endParaRPr lang="en-US"/>
        </a:p>
      </dgm:t>
    </dgm:pt>
    <dgm:pt modelId="{F8F88BC2-3C93-4D35-BAFE-28C95C5F1834}" type="sibTrans" cxnId="{9A1E7A02-DD0F-4DB5-8948-E63865F64295}">
      <dgm:prSet/>
      <dgm:spPr/>
      <dgm:t>
        <a:bodyPr/>
        <a:lstStyle/>
        <a:p>
          <a:endParaRPr lang="en-US"/>
        </a:p>
      </dgm:t>
    </dgm:pt>
    <dgm:pt modelId="{99FDC2D9-6F90-4FCE-96F6-F073499A9357}" type="pres">
      <dgm:prSet presAssocID="{F3F362AD-908A-4637-8108-93614BB6775B}" presName="compositeShape" presStyleCnt="0">
        <dgm:presLayoutVars>
          <dgm:chMax val="7"/>
          <dgm:dir/>
          <dgm:resizeHandles val="exact"/>
        </dgm:presLayoutVars>
      </dgm:prSet>
      <dgm:spPr/>
    </dgm:pt>
    <dgm:pt modelId="{50E58690-0059-4B48-8CE6-B3180CD11F96}" type="pres">
      <dgm:prSet presAssocID="{F3F362AD-908A-4637-8108-93614BB6775B}" presName="wedge1" presStyleLbl="node1" presStyleIdx="0" presStyleCnt="3"/>
      <dgm:spPr/>
    </dgm:pt>
    <dgm:pt modelId="{FE84268B-2F4A-4235-81CA-92C1CA338EEC}" type="pres">
      <dgm:prSet presAssocID="{F3F362AD-908A-4637-8108-93614BB6775B}" presName="dummy1a" presStyleCnt="0"/>
      <dgm:spPr/>
    </dgm:pt>
    <dgm:pt modelId="{57122167-E3E4-4B56-8E62-565299F7C9D7}" type="pres">
      <dgm:prSet presAssocID="{F3F362AD-908A-4637-8108-93614BB6775B}" presName="dummy1b" presStyleCnt="0"/>
      <dgm:spPr/>
    </dgm:pt>
    <dgm:pt modelId="{E9921B94-9E7E-4C9D-A920-5EFC522A7995}" type="pres">
      <dgm:prSet presAssocID="{F3F362AD-908A-4637-8108-93614BB6775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DF370C52-ACE5-4FC3-BD36-1D68C8DC59FC}" type="pres">
      <dgm:prSet presAssocID="{F3F362AD-908A-4637-8108-93614BB6775B}" presName="wedge2" presStyleLbl="node1" presStyleIdx="1" presStyleCnt="3"/>
      <dgm:spPr/>
    </dgm:pt>
    <dgm:pt modelId="{2850065E-5BF4-45F3-841D-AD129D1A395D}" type="pres">
      <dgm:prSet presAssocID="{F3F362AD-908A-4637-8108-93614BB6775B}" presName="dummy2a" presStyleCnt="0"/>
      <dgm:spPr/>
    </dgm:pt>
    <dgm:pt modelId="{FB4D9DDD-D645-46DB-83F2-ED7E87B3DD24}" type="pres">
      <dgm:prSet presAssocID="{F3F362AD-908A-4637-8108-93614BB6775B}" presName="dummy2b" presStyleCnt="0"/>
      <dgm:spPr/>
    </dgm:pt>
    <dgm:pt modelId="{520DDE91-EC59-41B8-995F-C6AC588B9281}" type="pres">
      <dgm:prSet presAssocID="{F3F362AD-908A-4637-8108-93614BB6775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B45FBB9-416F-45F9-B8C8-5FA11A63930D}" type="pres">
      <dgm:prSet presAssocID="{F3F362AD-908A-4637-8108-93614BB6775B}" presName="wedge3" presStyleLbl="node1" presStyleIdx="2" presStyleCnt="3"/>
      <dgm:spPr/>
    </dgm:pt>
    <dgm:pt modelId="{D9272F4D-C87D-4229-965C-66A144E52393}" type="pres">
      <dgm:prSet presAssocID="{F3F362AD-908A-4637-8108-93614BB6775B}" presName="dummy3a" presStyleCnt="0"/>
      <dgm:spPr/>
    </dgm:pt>
    <dgm:pt modelId="{21A65D64-607B-4225-9A84-FC181CB4FDA4}" type="pres">
      <dgm:prSet presAssocID="{F3F362AD-908A-4637-8108-93614BB6775B}" presName="dummy3b" presStyleCnt="0"/>
      <dgm:spPr/>
    </dgm:pt>
    <dgm:pt modelId="{C5590773-C6FC-4310-8A8D-709595E400B7}" type="pres">
      <dgm:prSet presAssocID="{F3F362AD-908A-4637-8108-93614BB6775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C9B8012C-CD53-49DE-887E-A205EF72A619}" type="pres">
      <dgm:prSet presAssocID="{AF7C2CC9-3529-40C7-969B-85CD75760299}" presName="arrowWedge1" presStyleLbl="fgSibTrans2D1" presStyleIdx="0" presStyleCnt="3"/>
      <dgm:spPr/>
    </dgm:pt>
    <dgm:pt modelId="{4818E1D9-FAFA-4F0D-A352-59AB6F9C21BB}" type="pres">
      <dgm:prSet presAssocID="{74B82ECC-4D90-4B68-BD4A-BB884804B1D9}" presName="arrowWedge2" presStyleLbl="fgSibTrans2D1" presStyleIdx="1" presStyleCnt="3"/>
      <dgm:spPr/>
    </dgm:pt>
    <dgm:pt modelId="{86995DFE-6D1C-4434-B8CE-7870F6BA33F2}" type="pres">
      <dgm:prSet presAssocID="{F8F88BC2-3C93-4D35-BAFE-28C95C5F1834}" presName="arrowWedge3" presStyleLbl="fgSibTrans2D1" presStyleIdx="2" presStyleCnt="3"/>
      <dgm:spPr/>
    </dgm:pt>
  </dgm:ptLst>
  <dgm:cxnLst>
    <dgm:cxn modelId="{A7721EAB-0C22-4663-A057-2E0BDE1FECE5}" type="presOf" srcId="{156BE566-4166-4EFD-9E9F-8F1C6B4CB7E5}" destId="{520DDE91-EC59-41B8-995F-C6AC588B9281}" srcOrd="1" destOrd="0" presId="urn:microsoft.com/office/officeart/2005/8/layout/cycle8"/>
    <dgm:cxn modelId="{2CB89DD3-2C70-4E1E-AE15-DE1BCE2354BD}" type="presOf" srcId="{F3F362AD-908A-4637-8108-93614BB6775B}" destId="{99FDC2D9-6F90-4FCE-96F6-F073499A9357}" srcOrd="0" destOrd="0" presId="urn:microsoft.com/office/officeart/2005/8/layout/cycle8"/>
    <dgm:cxn modelId="{28421D53-0867-4056-B4E1-60E2707BA366}" type="presOf" srcId="{156BE566-4166-4EFD-9E9F-8F1C6B4CB7E5}" destId="{DF370C52-ACE5-4FC3-BD36-1D68C8DC59FC}" srcOrd="0" destOrd="0" presId="urn:microsoft.com/office/officeart/2005/8/layout/cycle8"/>
    <dgm:cxn modelId="{9373BB10-13EE-4A19-B19F-378F578A3B5B}" srcId="{F3F362AD-908A-4637-8108-93614BB6775B}" destId="{156BE566-4166-4EFD-9E9F-8F1C6B4CB7E5}" srcOrd="1" destOrd="0" parTransId="{D701F85F-DB4B-4A97-939A-9AEB7F5370F1}" sibTransId="{74B82ECC-4D90-4B68-BD4A-BB884804B1D9}"/>
    <dgm:cxn modelId="{237FE5C3-7E49-495E-957C-A1BC4B814707}" type="presOf" srcId="{E12FC8F8-E071-4694-AB2D-E53982F27C38}" destId="{E9921B94-9E7E-4C9D-A920-5EFC522A7995}" srcOrd="1" destOrd="0" presId="urn:microsoft.com/office/officeart/2005/8/layout/cycle8"/>
    <dgm:cxn modelId="{74AC9D62-7E84-45EC-BEA0-01C04E2EF882}" srcId="{F3F362AD-908A-4637-8108-93614BB6775B}" destId="{E12FC8F8-E071-4694-AB2D-E53982F27C38}" srcOrd="0" destOrd="0" parTransId="{BE9E588C-136B-4246-B441-D0D8EDAEB375}" sibTransId="{AF7C2CC9-3529-40C7-969B-85CD75760299}"/>
    <dgm:cxn modelId="{3634ACA4-546C-4C02-9688-BB943627089B}" type="presOf" srcId="{5BC458C2-B73E-43FA-AC0A-36FAAA9BD18F}" destId="{C5590773-C6FC-4310-8A8D-709595E400B7}" srcOrd="1" destOrd="0" presId="urn:microsoft.com/office/officeart/2005/8/layout/cycle8"/>
    <dgm:cxn modelId="{408972DE-0E18-44F1-9BB3-63D160E69E67}" type="presOf" srcId="{E12FC8F8-E071-4694-AB2D-E53982F27C38}" destId="{50E58690-0059-4B48-8CE6-B3180CD11F96}" srcOrd="0" destOrd="0" presId="urn:microsoft.com/office/officeart/2005/8/layout/cycle8"/>
    <dgm:cxn modelId="{9A1E7A02-DD0F-4DB5-8948-E63865F64295}" srcId="{F3F362AD-908A-4637-8108-93614BB6775B}" destId="{5BC458C2-B73E-43FA-AC0A-36FAAA9BD18F}" srcOrd="2" destOrd="0" parTransId="{90CE7ADC-549C-4E29-8DB1-3CF0A4A03D7F}" sibTransId="{F8F88BC2-3C93-4D35-BAFE-28C95C5F1834}"/>
    <dgm:cxn modelId="{7E4606A4-9560-4928-A318-F635E6B4E43F}" type="presOf" srcId="{5BC458C2-B73E-43FA-AC0A-36FAAA9BD18F}" destId="{9B45FBB9-416F-45F9-B8C8-5FA11A63930D}" srcOrd="0" destOrd="0" presId="urn:microsoft.com/office/officeart/2005/8/layout/cycle8"/>
    <dgm:cxn modelId="{63E17216-C459-4CC6-8D0C-64B592650C65}" type="presParOf" srcId="{99FDC2D9-6F90-4FCE-96F6-F073499A9357}" destId="{50E58690-0059-4B48-8CE6-B3180CD11F96}" srcOrd="0" destOrd="0" presId="urn:microsoft.com/office/officeart/2005/8/layout/cycle8"/>
    <dgm:cxn modelId="{BAE33A8E-B94B-4980-9F5F-3A8EB2BD8740}" type="presParOf" srcId="{99FDC2D9-6F90-4FCE-96F6-F073499A9357}" destId="{FE84268B-2F4A-4235-81CA-92C1CA338EEC}" srcOrd="1" destOrd="0" presId="urn:microsoft.com/office/officeart/2005/8/layout/cycle8"/>
    <dgm:cxn modelId="{33F4E1DC-323A-48F2-AB07-FC14BDFA6CD9}" type="presParOf" srcId="{99FDC2D9-6F90-4FCE-96F6-F073499A9357}" destId="{57122167-E3E4-4B56-8E62-565299F7C9D7}" srcOrd="2" destOrd="0" presId="urn:microsoft.com/office/officeart/2005/8/layout/cycle8"/>
    <dgm:cxn modelId="{7B79422D-108D-4654-AEEB-59314A469F75}" type="presParOf" srcId="{99FDC2D9-6F90-4FCE-96F6-F073499A9357}" destId="{E9921B94-9E7E-4C9D-A920-5EFC522A7995}" srcOrd="3" destOrd="0" presId="urn:microsoft.com/office/officeart/2005/8/layout/cycle8"/>
    <dgm:cxn modelId="{66B0CCF9-3AEC-406D-9701-C10EB68A75DC}" type="presParOf" srcId="{99FDC2D9-6F90-4FCE-96F6-F073499A9357}" destId="{DF370C52-ACE5-4FC3-BD36-1D68C8DC59FC}" srcOrd="4" destOrd="0" presId="urn:microsoft.com/office/officeart/2005/8/layout/cycle8"/>
    <dgm:cxn modelId="{C5F968E7-6771-46B2-B0B2-B56CF6791CA3}" type="presParOf" srcId="{99FDC2D9-6F90-4FCE-96F6-F073499A9357}" destId="{2850065E-5BF4-45F3-841D-AD129D1A395D}" srcOrd="5" destOrd="0" presId="urn:microsoft.com/office/officeart/2005/8/layout/cycle8"/>
    <dgm:cxn modelId="{3CE395C0-AD20-4907-B352-8A9FDCBB993C}" type="presParOf" srcId="{99FDC2D9-6F90-4FCE-96F6-F073499A9357}" destId="{FB4D9DDD-D645-46DB-83F2-ED7E87B3DD24}" srcOrd="6" destOrd="0" presId="urn:microsoft.com/office/officeart/2005/8/layout/cycle8"/>
    <dgm:cxn modelId="{6197393E-FB6E-4DB3-B77A-21080E05254E}" type="presParOf" srcId="{99FDC2D9-6F90-4FCE-96F6-F073499A9357}" destId="{520DDE91-EC59-41B8-995F-C6AC588B9281}" srcOrd="7" destOrd="0" presId="urn:microsoft.com/office/officeart/2005/8/layout/cycle8"/>
    <dgm:cxn modelId="{6F2B996D-07AE-4837-8797-EB1F7D2E2E09}" type="presParOf" srcId="{99FDC2D9-6F90-4FCE-96F6-F073499A9357}" destId="{9B45FBB9-416F-45F9-B8C8-5FA11A63930D}" srcOrd="8" destOrd="0" presId="urn:microsoft.com/office/officeart/2005/8/layout/cycle8"/>
    <dgm:cxn modelId="{34F5C701-F833-4877-B0D3-C96BFA43EFE3}" type="presParOf" srcId="{99FDC2D9-6F90-4FCE-96F6-F073499A9357}" destId="{D9272F4D-C87D-4229-965C-66A144E52393}" srcOrd="9" destOrd="0" presId="urn:microsoft.com/office/officeart/2005/8/layout/cycle8"/>
    <dgm:cxn modelId="{8A25FE28-C708-4CBF-809B-51E4AD87E8C8}" type="presParOf" srcId="{99FDC2D9-6F90-4FCE-96F6-F073499A9357}" destId="{21A65D64-607B-4225-9A84-FC181CB4FDA4}" srcOrd="10" destOrd="0" presId="urn:microsoft.com/office/officeart/2005/8/layout/cycle8"/>
    <dgm:cxn modelId="{E93C7BC8-8B48-4347-89D5-7CA71C05D5F9}" type="presParOf" srcId="{99FDC2D9-6F90-4FCE-96F6-F073499A9357}" destId="{C5590773-C6FC-4310-8A8D-709595E400B7}" srcOrd="11" destOrd="0" presId="urn:microsoft.com/office/officeart/2005/8/layout/cycle8"/>
    <dgm:cxn modelId="{FABF051E-6C30-4D19-B905-42C898747121}" type="presParOf" srcId="{99FDC2D9-6F90-4FCE-96F6-F073499A9357}" destId="{C9B8012C-CD53-49DE-887E-A205EF72A619}" srcOrd="12" destOrd="0" presId="urn:microsoft.com/office/officeart/2005/8/layout/cycle8"/>
    <dgm:cxn modelId="{A977FFE1-7A79-46D8-B97A-281EC5B3CE74}" type="presParOf" srcId="{99FDC2D9-6F90-4FCE-96F6-F073499A9357}" destId="{4818E1D9-FAFA-4F0D-A352-59AB6F9C21BB}" srcOrd="13" destOrd="0" presId="urn:microsoft.com/office/officeart/2005/8/layout/cycle8"/>
    <dgm:cxn modelId="{399DFDC5-922A-4D53-A912-825B591088A2}" type="presParOf" srcId="{99FDC2D9-6F90-4FCE-96F6-F073499A9357}" destId="{86995DFE-6D1C-4434-B8CE-7870F6BA33F2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35864B-7C04-448B-A5A3-DD4FA66CD7D3}" type="doc">
      <dgm:prSet loTypeId="urn:microsoft.com/office/officeart/2005/8/layout/hierarchy2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F8DC3AC-F0F6-4165-B649-AEE78980E247}">
      <dgm:prSet phldrT="[Text]"/>
      <dgm:spPr/>
      <dgm:t>
        <a:bodyPr/>
        <a:lstStyle/>
        <a:p>
          <a:r>
            <a:rPr lang="ka-GE" dirty="0" smtClean="0"/>
            <a:t>დაგეგმვა</a:t>
          </a:r>
          <a:endParaRPr lang="en-US" dirty="0"/>
        </a:p>
      </dgm:t>
    </dgm:pt>
    <dgm:pt modelId="{D2F58EC7-05BC-42BF-9BA3-FEAEBB6B6F1E}" type="parTrans" cxnId="{87980918-63C1-4477-BBB2-59F23832AA4E}">
      <dgm:prSet/>
      <dgm:spPr/>
      <dgm:t>
        <a:bodyPr/>
        <a:lstStyle/>
        <a:p>
          <a:endParaRPr lang="en-US"/>
        </a:p>
      </dgm:t>
    </dgm:pt>
    <dgm:pt modelId="{7EE5919A-D0D4-4FA1-9B82-C165743C22DA}" type="sibTrans" cxnId="{87980918-63C1-4477-BBB2-59F23832AA4E}">
      <dgm:prSet/>
      <dgm:spPr/>
      <dgm:t>
        <a:bodyPr/>
        <a:lstStyle/>
        <a:p>
          <a:endParaRPr lang="en-US"/>
        </a:p>
      </dgm:t>
    </dgm:pt>
    <dgm:pt modelId="{34C474B1-349B-49B3-83FA-6CAAB8940126}">
      <dgm:prSet phldrT="[Text]"/>
      <dgm:spPr/>
      <dgm:t>
        <a:bodyPr/>
        <a:lstStyle/>
        <a:p>
          <a:r>
            <a:rPr lang="ka-GE" dirty="0" smtClean="0"/>
            <a:t>პრობლემების ხე/საჭიროებათა იდენტიფიცირება</a:t>
          </a:r>
          <a:endParaRPr lang="en-US" dirty="0"/>
        </a:p>
      </dgm:t>
    </dgm:pt>
    <dgm:pt modelId="{023E51D7-50BA-45A7-8D6C-36439E462ACD}" type="parTrans" cxnId="{963628EA-0418-46BB-A115-514DB23B960C}">
      <dgm:prSet/>
      <dgm:spPr/>
      <dgm:t>
        <a:bodyPr/>
        <a:lstStyle/>
        <a:p>
          <a:endParaRPr lang="en-US"/>
        </a:p>
      </dgm:t>
    </dgm:pt>
    <dgm:pt modelId="{0D2CC484-0056-4FF6-BE0E-19124E007D80}" type="sibTrans" cxnId="{963628EA-0418-46BB-A115-514DB23B960C}">
      <dgm:prSet/>
      <dgm:spPr/>
      <dgm:t>
        <a:bodyPr/>
        <a:lstStyle/>
        <a:p>
          <a:endParaRPr lang="en-US"/>
        </a:p>
      </dgm:t>
    </dgm:pt>
    <dgm:pt modelId="{56AF011F-5565-4177-871B-E77E048BB346}">
      <dgm:prSet phldrT="[Text]"/>
      <dgm:spPr/>
      <dgm:t>
        <a:bodyPr/>
        <a:lstStyle/>
        <a:p>
          <a:r>
            <a:rPr lang="ka-GE" dirty="0" smtClean="0"/>
            <a:t>პრიორიტეტების განსაზღვრა</a:t>
          </a:r>
          <a:endParaRPr lang="en-US" dirty="0"/>
        </a:p>
      </dgm:t>
    </dgm:pt>
    <dgm:pt modelId="{B56D5AF5-0172-41A5-BF16-02950D2A6CDB}" type="parTrans" cxnId="{4EBE69A9-417E-447A-9C43-9F33442CC15D}">
      <dgm:prSet/>
      <dgm:spPr/>
      <dgm:t>
        <a:bodyPr/>
        <a:lstStyle/>
        <a:p>
          <a:endParaRPr lang="en-US"/>
        </a:p>
      </dgm:t>
    </dgm:pt>
    <dgm:pt modelId="{7B98AD21-6D4E-4406-BD43-4C669CC8CA1D}" type="sibTrans" cxnId="{4EBE69A9-417E-447A-9C43-9F33442CC15D}">
      <dgm:prSet/>
      <dgm:spPr/>
      <dgm:t>
        <a:bodyPr/>
        <a:lstStyle/>
        <a:p>
          <a:endParaRPr lang="en-US"/>
        </a:p>
      </dgm:t>
    </dgm:pt>
    <dgm:pt modelId="{21A20478-461C-4479-A321-F63054BFFE36}">
      <dgm:prSet phldrT="[Text]"/>
      <dgm:spPr/>
      <dgm:t>
        <a:bodyPr/>
        <a:lstStyle/>
        <a:p>
          <a:r>
            <a:rPr lang="ka-GE" dirty="0" smtClean="0"/>
            <a:t>ლოგიკური ჩარჩო</a:t>
          </a:r>
          <a:endParaRPr lang="en-US" dirty="0"/>
        </a:p>
      </dgm:t>
    </dgm:pt>
    <dgm:pt modelId="{3EF10CA7-9D40-43A7-9AD5-465F6B8D5D87}" type="parTrans" cxnId="{8EE799C3-2504-493D-A873-E8770E2CE133}">
      <dgm:prSet/>
      <dgm:spPr/>
      <dgm:t>
        <a:bodyPr/>
        <a:lstStyle/>
        <a:p>
          <a:endParaRPr lang="en-US"/>
        </a:p>
      </dgm:t>
    </dgm:pt>
    <dgm:pt modelId="{4B7D09E8-E578-40CA-ACA8-15D54F096DA0}" type="sibTrans" cxnId="{8EE799C3-2504-493D-A873-E8770E2CE133}">
      <dgm:prSet/>
      <dgm:spPr/>
      <dgm:t>
        <a:bodyPr/>
        <a:lstStyle/>
        <a:p>
          <a:endParaRPr lang="en-US"/>
        </a:p>
      </dgm:t>
    </dgm:pt>
    <dgm:pt modelId="{1D00665D-5FFD-4BB4-8DF1-F4FE06BF4324}">
      <dgm:prSet phldrT="[Text]"/>
      <dgm:spPr/>
      <dgm:t>
        <a:bodyPr/>
        <a:lstStyle/>
        <a:p>
          <a:r>
            <a:rPr lang="ka-GE" dirty="0" smtClean="0"/>
            <a:t>განორციელების გეგმა</a:t>
          </a:r>
          <a:endParaRPr lang="en-US" dirty="0"/>
        </a:p>
      </dgm:t>
    </dgm:pt>
    <dgm:pt modelId="{74CAA4ED-7CAF-48DF-86BC-C521AD3A4D43}" type="parTrans" cxnId="{CD02C33E-B181-4319-B22D-FE859E3E2114}">
      <dgm:prSet/>
      <dgm:spPr/>
      <dgm:t>
        <a:bodyPr/>
        <a:lstStyle/>
        <a:p>
          <a:endParaRPr lang="en-US"/>
        </a:p>
      </dgm:t>
    </dgm:pt>
    <dgm:pt modelId="{E4C1A8C9-D717-4B00-B385-ED1E5492E0CC}" type="sibTrans" cxnId="{CD02C33E-B181-4319-B22D-FE859E3E2114}">
      <dgm:prSet/>
      <dgm:spPr/>
      <dgm:t>
        <a:bodyPr/>
        <a:lstStyle/>
        <a:p>
          <a:endParaRPr lang="en-US"/>
        </a:p>
      </dgm:t>
    </dgm:pt>
    <dgm:pt modelId="{31E9D8E7-20F3-49A8-8B49-AB921D3880A9}">
      <dgm:prSet phldrT="[Text]"/>
      <dgm:spPr/>
      <dgm:t>
        <a:bodyPr/>
        <a:lstStyle/>
        <a:p>
          <a:r>
            <a:rPr lang="ka-GE" dirty="0" smtClean="0"/>
            <a:t>მონიტორინგისა და შეფასების გეგმა</a:t>
          </a:r>
          <a:endParaRPr lang="en-US" dirty="0"/>
        </a:p>
      </dgm:t>
    </dgm:pt>
    <dgm:pt modelId="{467CD570-560F-42B9-9DDB-6FD28B50C173}" type="parTrans" cxnId="{B1143D6B-6EC9-40F7-97B7-042D915DD462}">
      <dgm:prSet/>
      <dgm:spPr/>
      <dgm:t>
        <a:bodyPr/>
        <a:lstStyle/>
        <a:p>
          <a:endParaRPr lang="en-US"/>
        </a:p>
      </dgm:t>
    </dgm:pt>
    <dgm:pt modelId="{CCA77E4F-9B27-4477-B1FD-C95D0CAFC3CE}" type="sibTrans" cxnId="{B1143D6B-6EC9-40F7-97B7-042D915DD462}">
      <dgm:prSet/>
      <dgm:spPr/>
      <dgm:t>
        <a:bodyPr/>
        <a:lstStyle/>
        <a:p>
          <a:endParaRPr lang="en-US"/>
        </a:p>
      </dgm:t>
    </dgm:pt>
    <dgm:pt modelId="{71D5A0DC-790D-4D4E-8111-625F69D1EDD1}">
      <dgm:prSet phldrT="[Text]"/>
      <dgm:spPr/>
      <dgm:t>
        <a:bodyPr/>
        <a:lstStyle/>
        <a:p>
          <a:r>
            <a:rPr lang="ka-GE" dirty="0" smtClean="0"/>
            <a:t>ბიუჯეტირება</a:t>
          </a:r>
          <a:endParaRPr lang="en-US" dirty="0"/>
        </a:p>
      </dgm:t>
    </dgm:pt>
    <dgm:pt modelId="{47CFD43A-FEAB-4FA5-8147-4B14ED968250}" type="parTrans" cxnId="{28265541-1E45-48F1-904F-F7575A3BD009}">
      <dgm:prSet/>
      <dgm:spPr/>
      <dgm:t>
        <a:bodyPr/>
        <a:lstStyle/>
        <a:p>
          <a:endParaRPr lang="en-US"/>
        </a:p>
      </dgm:t>
    </dgm:pt>
    <dgm:pt modelId="{EBFCF296-D0BE-4B97-83AF-FC23265126BE}" type="sibTrans" cxnId="{28265541-1E45-48F1-904F-F7575A3BD009}">
      <dgm:prSet/>
      <dgm:spPr/>
      <dgm:t>
        <a:bodyPr/>
        <a:lstStyle/>
        <a:p>
          <a:endParaRPr lang="en-US"/>
        </a:p>
      </dgm:t>
    </dgm:pt>
    <dgm:pt modelId="{ED232B24-A71B-49EF-B6D1-F0DEBE76059A}" type="pres">
      <dgm:prSet presAssocID="{9035864B-7C04-448B-A5A3-DD4FA66CD7D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0450FD6-12B6-45F2-A266-6703080BBF09}" type="pres">
      <dgm:prSet presAssocID="{1F8DC3AC-F0F6-4165-B649-AEE78980E247}" presName="root1" presStyleCnt="0"/>
      <dgm:spPr/>
    </dgm:pt>
    <dgm:pt modelId="{E7C2ED4B-AD8A-46A2-BF91-9B0CE61E5CE7}" type="pres">
      <dgm:prSet presAssocID="{1F8DC3AC-F0F6-4165-B649-AEE78980E247}" presName="LevelOneTextNode" presStyleLbl="node0" presStyleIdx="0" presStyleCnt="1">
        <dgm:presLayoutVars>
          <dgm:chPref val="3"/>
        </dgm:presLayoutVars>
      </dgm:prSet>
      <dgm:spPr/>
    </dgm:pt>
    <dgm:pt modelId="{9CA80D61-9D75-4104-ACC1-EB567D94CD7A}" type="pres">
      <dgm:prSet presAssocID="{1F8DC3AC-F0F6-4165-B649-AEE78980E247}" presName="level2hierChild" presStyleCnt="0"/>
      <dgm:spPr/>
    </dgm:pt>
    <dgm:pt modelId="{FB6D92DA-87A2-44A9-A4CE-FE78823EB2E6}" type="pres">
      <dgm:prSet presAssocID="{023E51D7-50BA-45A7-8D6C-36439E462ACD}" presName="conn2-1" presStyleLbl="parChTrans1D2" presStyleIdx="0" presStyleCnt="3"/>
      <dgm:spPr/>
    </dgm:pt>
    <dgm:pt modelId="{6C7FD83D-189D-43EA-8A13-5A62CD0366C8}" type="pres">
      <dgm:prSet presAssocID="{023E51D7-50BA-45A7-8D6C-36439E462ACD}" presName="connTx" presStyleLbl="parChTrans1D2" presStyleIdx="0" presStyleCnt="3"/>
      <dgm:spPr/>
    </dgm:pt>
    <dgm:pt modelId="{A707A6C3-00FD-4C69-BF1D-6CC042F6A3DA}" type="pres">
      <dgm:prSet presAssocID="{34C474B1-349B-49B3-83FA-6CAAB8940126}" presName="root2" presStyleCnt="0"/>
      <dgm:spPr/>
    </dgm:pt>
    <dgm:pt modelId="{5B2FE8A7-C9D5-420D-9F0C-C88C18B9E102}" type="pres">
      <dgm:prSet presAssocID="{34C474B1-349B-49B3-83FA-6CAAB8940126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B72E88-DE57-4075-ADB9-C27DB4DA66E4}" type="pres">
      <dgm:prSet presAssocID="{34C474B1-349B-49B3-83FA-6CAAB8940126}" presName="level3hierChild" presStyleCnt="0"/>
      <dgm:spPr/>
    </dgm:pt>
    <dgm:pt modelId="{05CE55F6-5E25-433E-9F1D-3A807116D709}" type="pres">
      <dgm:prSet presAssocID="{B56D5AF5-0172-41A5-BF16-02950D2A6CDB}" presName="conn2-1" presStyleLbl="parChTrans1D3" presStyleIdx="0" presStyleCnt="3"/>
      <dgm:spPr/>
    </dgm:pt>
    <dgm:pt modelId="{2385A070-39D7-4EA8-B1C8-09CB9C45C259}" type="pres">
      <dgm:prSet presAssocID="{B56D5AF5-0172-41A5-BF16-02950D2A6CDB}" presName="connTx" presStyleLbl="parChTrans1D3" presStyleIdx="0" presStyleCnt="3"/>
      <dgm:spPr/>
    </dgm:pt>
    <dgm:pt modelId="{29F90068-2471-4740-BEDA-E0C6A507D334}" type="pres">
      <dgm:prSet presAssocID="{56AF011F-5565-4177-871B-E77E048BB346}" presName="root2" presStyleCnt="0"/>
      <dgm:spPr/>
    </dgm:pt>
    <dgm:pt modelId="{B1D773C6-306E-492D-BB3A-25172D8A30AB}" type="pres">
      <dgm:prSet presAssocID="{56AF011F-5565-4177-871B-E77E048BB346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C13E65-F76B-4585-A2CF-92FFBB84A6D4}" type="pres">
      <dgm:prSet presAssocID="{56AF011F-5565-4177-871B-E77E048BB346}" presName="level3hierChild" presStyleCnt="0"/>
      <dgm:spPr/>
    </dgm:pt>
    <dgm:pt modelId="{63403829-6084-4036-B115-09C85C1E620E}" type="pres">
      <dgm:prSet presAssocID="{3EF10CA7-9D40-43A7-9AD5-465F6B8D5D87}" presName="conn2-1" presStyleLbl="parChTrans1D3" presStyleIdx="1" presStyleCnt="3"/>
      <dgm:spPr/>
    </dgm:pt>
    <dgm:pt modelId="{3C5DC31C-9309-408C-B516-527FE1758DF0}" type="pres">
      <dgm:prSet presAssocID="{3EF10CA7-9D40-43A7-9AD5-465F6B8D5D87}" presName="connTx" presStyleLbl="parChTrans1D3" presStyleIdx="1" presStyleCnt="3"/>
      <dgm:spPr/>
    </dgm:pt>
    <dgm:pt modelId="{893BD911-41B9-4347-B05B-DFDE674FA76F}" type="pres">
      <dgm:prSet presAssocID="{21A20478-461C-4479-A321-F63054BFFE36}" presName="root2" presStyleCnt="0"/>
      <dgm:spPr/>
    </dgm:pt>
    <dgm:pt modelId="{9A6FAF07-A730-4DE1-B28A-B4A18D62521C}" type="pres">
      <dgm:prSet presAssocID="{21A20478-461C-4479-A321-F63054BFFE36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DFDD28-D1E6-4BAE-AD68-5519072007F7}" type="pres">
      <dgm:prSet presAssocID="{21A20478-461C-4479-A321-F63054BFFE36}" presName="level3hierChild" presStyleCnt="0"/>
      <dgm:spPr/>
    </dgm:pt>
    <dgm:pt modelId="{10A15FD3-63FF-48C0-8487-AA10583571C5}" type="pres">
      <dgm:prSet presAssocID="{74CAA4ED-7CAF-48DF-86BC-C521AD3A4D43}" presName="conn2-1" presStyleLbl="parChTrans1D2" presStyleIdx="1" presStyleCnt="3"/>
      <dgm:spPr/>
    </dgm:pt>
    <dgm:pt modelId="{26DCFE78-7083-4CB6-8333-265BD1CBFD8D}" type="pres">
      <dgm:prSet presAssocID="{74CAA4ED-7CAF-48DF-86BC-C521AD3A4D43}" presName="connTx" presStyleLbl="parChTrans1D2" presStyleIdx="1" presStyleCnt="3"/>
      <dgm:spPr/>
    </dgm:pt>
    <dgm:pt modelId="{F296EEB7-996E-4FC2-A267-45DBB4DE88A8}" type="pres">
      <dgm:prSet presAssocID="{1D00665D-5FFD-4BB4-8DF1-F4FE06BF4324}" presName="root2" presStyleCnt="0"/>
      <dgm:spPr/>
    </dgm:pt>
    <dgm:pt modelId="{0E0B66E5-A091-4890-91C6-66149E56FDE7}" type="pres">
      <dgm:prSet presAssocID="{1D00665D-5FFD-4BB4-8DF1-F4FE06BF4324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123418-13CB-41FA-AAF4-B848B500592B}" type="pres">
      <dgm:prSet presAssocID="{1D00665D-5FFD-4BB4-8DF1-F4FE06BF4324}" presName="level3hierChild" presStyleCnt="0"/>
      <dgm:spPr/>
    </dgm:pt>
    <dgm:pt modelId="{5BAF2BF3-8398-42CE-84E8-34BCA165F460}" type="pres">
      <dgm:prSet presAssocID="{467CD570-560F-42B9-9DDB-6FD28B50C173}" presName="conn2-1" presStyleLbl="parChTrans1D3" presStyleIdx="2" presStyleCnt="3"/>
      <dgm:spPr/>
    </dgm:pt>
    <dgm:pt modelId="{AA216A2D-C0E4-4838-8DB1-27880EDA7254}" type="pres">
      <dgm:prSet presAssocID="{467CD570-560F-42B9-9DDB-6FD28B50C173}" presName="connTx" presStyleLbl="parChTrans1D3" presStyleIdx="2" presStyleCnt="3"/>
      <dgm:spPr/>
    </dgm:pt>
    <dgm:pt modelId="{8F2D13AB-3900-4FAE-8E72-F33A54A23D84}" type="pres">
      <dgm:prSet presAssocID="{31E9D8E7-20F3-49A8-8B49-AB921D3880A9}" presName="root2" presStyleCnt="0"/>
      <dgm:spPr/>
    </dgm:pt>
    <dgm:pt modelId="{060AE53F-4820-425E-AEF1-B3AFD9C16188}" type="pres">
      <dgm:prSet presAssocID="{31E9D8E7-20F3-49A8-8B49-AB921D3880A9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5D5779-B47A-4485-955E-3D3781DAC17F}" type="pres">
      <dgm:prSet presAssocID="{31E9D8E7-20F3-49A8-8B49-AB921D3880A9}" presName="level3hierChild" presStyleCnt="0"/>
      <dgm:spPr/>
    </dgm:pt>
    <dgm:pt modelId="{6940B594-A6BC-48ED-B4D9-027A2E9A4FAB}" type="pres">
      <dgm:prSet presAssocID="{47CFD43A-FEAB-4FA5-8147-4B14ED968250}" presName="conn2-1" presStyleLbl="parChTrans1D2" presStyleIdx="2" presStyleCnt="3"/>
      <dgm:spPr/>
    </dgm:pt>
    <dgm:pt modelId="{D9FE00E7-BF82-494B-A084-5B237E7E7B04}" type="pres">
      <dgm:prSet presAssocID="{47CFD43A-FEAB-4FA5-8147-4B14ED968250}" presName="connTx" presStyleLbl="parChTrans1D2" presStyleIdx="2" presStyleCnt="3"/>
      <dgm:spPr/>
    </dgm:pt>
    <dgm:pt modelId="{3EDE801D-B0CC-45E4-B1F8-10408C4C2C24}" type="pres">
      <dgm:prSet presAssocID="{71D5A0DC-790D-4D4E-8111-625F69D1EDD1}" presName="root2" presStyleCnt="0"/>
      <dgm:spPr/>
    </dgm:pt>
    <dgm:pt modelId="{7C9A8588-451D-40DD-A2FD-3943E1412E3F}" type="pres">
      <dgm:prSet presAssocID="{71D5A0DC-790D-4D4E-8111-625F69D1EDD1}" presName="LevelTwoTextNode" presStyleLbl="node2" presStyleIdx="2" presStyleCnt="3">
        <dgm:presLayoutVars>
          <dgm:chPref val="3"/>
        </dgm:presLayoutVars>
      </dgm:prSet>
      <dgm:spPr/>
    </dgm:pt>
    <dgm:pt modelId="{C6E2DC78-ED80-41CE-94EA-CC3C595CEA2F}" type="pres">
      <dgm:prSet presAssocID="{71D5A0DC-790D-4D4E-8111-625F69D1EDD1}" presName="level3hierChild" presStyleCnt="0"/>
      <dgm:spPr/>
    </dgm:pt>
  </dgm:ptLst>
  <dgm:cxnLst>
    <dgm:cxn modelId="{13004155-E5D5-4CF4-8ACF-B72E8608DFB9}" type="presOf" srcId="{9035864B-7C04-448B-A5A3-DD4FA66CD7D3}" destId="{ED232B24-A71B-49EF-B6D1-F0DEBE76059A}" srcOrd="0" destOrd="0" presId="urn:microsoft.com/office/officeart/2005/8/layout/hierarchy2"/>
    <dgm:cxn modelId="{51BD8F1A-9585-451A-A25E-8306686C190A}" type="presOf" srcId="{71D5A0DC-790D-4D4E-8111-625F69D1EDD1}" destId="{7C9A8588-451D-40DD-A2FD-3943E1412E3F}" srcOrd="0" destOrd="0" presId="urn:microsoft.com/office/officeart/2005/8/layout/hierarchy2"/>
    <dgm:cxn modelId="{06267653-BAD5-4A4B-9441-5624D27E9F78}" type="presOf" srcId="{B56D5AF5-0172-41A5-BF16-02950D2A6CDB}" destId="{2385A070-39D7-4EA8-B1C8-09CB9C45C259}" srcOrd="1" destOrd="0" presId="urn:microsoft.com/office/officeart/2005/8/layout/hierarchy2"/>
    <dgm:cxn modelId="{C99507AD-3AF0-4DB2-9BEA-5A80D9E66C54}" type="presOf" srcId="{21A20478-461C-4479-A321-F63054BFFE36}" destId="{9A6FAF07-A730-4DE1-B28A-B4A18D62521C}" srcOrd="0" destOrd="0" presId="urn:microsoft.com/office/officeart/2005/8/layout/hierarchy2"/>
    <dgm:cxn modelId="{680065D8-072E-4F93-B5B0-FBE13C481E21}" type="presOf" srcId="{B56D5AF5-0172-41A5-BF16-02950D2A6CDB}" destId="{05CE55F6-5E25-433E-9F1D-3A807116D709}" srcOrd="0" destOrd="0" presId="urn:microsoft.com/office/officeart/2005/8/layout/hierarchy2"/>
    <dgm:cxn modelId="{8EE799C3-2504-493D-A873-E8770E2CE133}" srcId="{34C474B1-349B-49B3-83FA-6CAAB8940126}" destId="{21A20478-461C-4479-A321-F63054BFFE36}" srcOrd="1" destOrd="0" parTransId="{3EF10CA7-9D40-43A7-9AD5-465F6B8D5D87}" sibTransId="{4B7D09E8-E578-40CA-ACA8-15D54F096DA0}"/>
    <dgm:cxn modelId="{4B87A7DF-AC4B-4D37-8600-D55148B19A53}" type="presOf" srcId="{1F8DC3AC-F0F6-4165-B649-AEE78980E247}" destId="{E7C2ED4B-AD8A-46A2-BF91-9B0CE61E5CE7}" srcOrd="0" destOrd="0" presId="urn:microsoft.com/office/officeart/2005/8/layout/hierarchy2"/>
    <dgm:cxn modelId="{394BDA6B-FD1A-4C65-A18C-BB45D1233646}" type="presOf" srcId="{74CAA4ED-7CAF-48DF-86BC-C521AD3A4D43}" destId="{10A15FD3-63FF-48C0-8487-AA10583571C5}" srcOrd="0" destOrd="0" presId="urn:microsoft.com/office/officeart/2005/8/layout/hierarchy2"/>
    <dgm:cxn modelId="{DE0D96B4-7440-47A5-8F45-946936D850F0}" type="presOf" srcId="{74CAA4ED-7CAF-48DF-86BC-C521AD3A4D43}" destId="{26DCFE78-7083-4CB6-8333-265BD1CBFD8D}" srcOrd="1" destOrd="0" presId="urn:microsoft.com/office/officeart/2005/8/layout/hierarchy2"/>
    <dgm:cxn modelId="{5C156AD9-6667-4DF5-A976-3EC3621BA3AA}" type="presOf" srcId="{023E51D7-50BA-45A7-8D6C-36439E462ACD}" destId="{6C7FD83D-189D-43EA-8A13-5A62CD0366C8}" srcOrd="1" destOrd="0" presId="urn:microsoft.com/office/officeart/2005/8/layout/hierarchy2"/>
    <dgm:cxn modelId="{963628EA-0418-46BB-A115-514DB23B960C}" srcId="{1F8DC3AC-F0F6-4165-B649-AEE78980E247}" destId="{34C474B1-349B-49B3-83FA-6CAAB8940126}" srcOrd="0" destOrd="0" parTransId="{023E51D7-50BA-45A7-8D6C-36439E462ACD}" sibTransId="{0D2CC484-0056-4FF6-BE0E-19124E007D80}"/>
    <dgm:cxn modelId="{16F7B51A-FD7C-4275-940E-09F58A72C290}" type="presOf" srcId="{31E9D8E7-20F3-49A8-8B49-AB921D3880A9}" destId="{060AE53F-4820-425E-AEF1-B3AFD9C16188}" srcOrd="0" destOrd="0" presId="urn:microsoft.com/office/officeart/2005/8/layout/hierarchy2"/>
    <dgm:cxn modelId="{04AAB5F1-11A7-4002-8C0F-403FAF254F54}" type="presOf" srcId="{47CFD43A-FEAB-4FA5-8147-4B14ED968250}" destId="{D9FE00E7-BF82-494B-A084-5B237E7E7B04}" srcOrd="1" destOrd="0" presId="urn:microsoft.com/office/officeart/2005/8/layout/hierarchy2"/>
    <dgm:cxn modelId="{87980918-63C1-4477-BBB2-59F23832AA4E}" srcId="{9035864B-7C04-448B-A5A3-DD4FA66CD7D3}" destId="{1F8DC3AC-F0F6-4165-B649-AEE78980E247}" srcOrd="0" destOrd="0" parTransId="{D2F58EC7-05BC-42BF-9BA3-FEAEBB6B6F1E}" sibTransId="{7EE5919A-D0D4-4FA1-9B82-C165743C22DA}"/>
    <dgm:cxn modelId="{CD02C33E-B181-4319-B22D-FE859E3E2114}" srcId="{1F8DC3AC-F0F6-4165-B649-AEE78980E247}" destId="{1D00665D-5FFD-4BB4-8DF1-F4FE06BF4324}" srcOrd="1" destOrd="0" parTransId="{74CAA4ED-7CAF-48DF-86BC-C521AD3A4D43}" sibTransId="{E4C1A8C9-D717-4B00-B385-ED1E5492E0CC}"/>
    <dgm:cxn modelId="{85F66A1A-AC38-42AD-92DB-9947DDD83A72}" type="presOf" srcId="{467CD570-560F-42B9-9DDB-6FD28B50C173}" destId="{5BAF2BF3-8398-42CE-84E8-34BCA165F460}" srcOrd="0" destOrd="0" presId="urn:microsoft.com/office/officeart/2005/8/layout/hierarchy2"/>
    <dgm:cxn modelId="{E647E1B0-3A5A-4F1C-AFE7-7CE31626E720}" type="presOf" srcId="{47CFD43A-FEAB-4FA5-8147-4B14ED968250}" destId="{6940B594-A6BC-48ED-B4D9-027A2E9A4FAB}" srcOrd="0" destOrd="0" presId="urn:microsoft.com/office/officeart/2005/8/layout/hierarchy2"/>
    <dgm:cxn modelId="{28265541-1E45-48F1-904F-F7575A3BD009}" srcId="{1F8DC3AC-F0F6-4165-B649-AEE78980E247}" destId="{71D5A0DC-790D-4D4E-8111-625F69D1EDD1}" srcOrd="2" destOrd="0" parTransId="{47CFD43A-FEAB-4FA5-8147-4B14ED968250}" sibTransId="{EBFCF296-D0BE-4B97-83AF-FC23265126BE}"/>
    <dgm:cxn modelId="{D7AB26C7-1E39-4182-9739-389D1C36F5AC}" type="presOf" srcId="{1D00665D-5FFD-4BB4-8DF1-F4FE06BF4324}" destId="{0E0B66E5-A091-4890-91C6-66149E56FDE7}" srcOrd="0" destOrd="0" presId="urn:microsoft.com/office/officeart/2005/8/layout/hierarchy2"/>
    <dgm:cxn modelId="{4EBE69A9-417E-447A-9C43-9F33442CC15D}" srcId="{34C474B1-349B-49B3-83FA-6CAAB8940126}" destId="{56AF011F-5565-4177-871B-E77E048BB346}" srcOrd="0" destOrd="0" parTransId="{B56D5AF5-0172-41A5-BF16-02950D2A6CDB}" sibTransId="{7B98AD21-6D4E-4406-BD43-4C669CC8CA1D}"/>
    <dgm:cxn modelId="{99DCEB55-1CA2-4D5D-B548-12E9144DCBE0}" type="presOf" srcId="{023E51D7-50BA-45A7-8D6C-36439E462ACD}" destId="{FB6D92DA-87A2-44A9-A4CE-FE78823EB2E6}" srcOrd="0" destOrd="0" presId="urn:microsoft.com/office/officeart/2005/8/layout/hierarchy2"/>
    <dgm:cxn modelId="{A8CC5F69-C140-4188-8397-3B43E38F1D87}" type="presOf" srcId="{3EF10CA7-9D40-43A7-9AD5-465F6B8D5D87}" destId="{3C5DC31C-9309-408C-B516-527FE1758DF0}" srcOrd="1" destOrd="0" presId="urn:microsoft.com/office/officeart/2005/8/layout/hierarchy2"/>
    <dgm:cxn modelId="{BAC03E5A-D907-462A-83CF-0EA95ADB808E}" type="presOf" srcId="{3EF10CA7-9D40-43A7-9AD5-465F6B8D5D87}" destId="{63403829-6084-4036-B115-09C85C1E620E}" srcOrd="0" destOrd="0" presId="urn:microsoft.com/office/officeart/2005/8/layout/hierarchy2"/>
    <dgm:cxn modelId="{B1143D6B-6EC9-40F7-97B7-042D915DD462}" srcId="{1D00665D-5FFD-4BB4-8DF1-F4FE06BF4324}" destId="{31E9D8E7-20F3-49A8-8B49-AB921D3880A9}" srcOrd="0" destOrd="0" parTransId="{467CD570-560F-42B9-9DDB-6FD28B50C173}" sibTransId="{CCA77E4F-9B27-4477-B1FD-C95D0CAFC3CE}"/>
    <dgm:cxn modelId="{66602BB1-0728-43AD-BB92-30200AEF9044}" type="presOf" srcId="{467CD570-560F-42B9-9DDB-6FD28B50C173}" destId="{AA216A2D-C0E4-4838-8DB1-27880EDA7254}" srcOrd="1" destOrd="0" presId="urn:microsoft.com/office/officeart/2005/8/layout/hierarchy2"/>
    <dgm:cxn modelId="{2F73368B-0D9E-424F-8914-FB5A4E2E1307}" type="presOf" srcId="{56AF011F-5565-4177-871B-E77E048BB346}" destId="{B1D773C6-306E-492D-BB3A-25172D8A30AB}" srcOrd="0" destOrd="0" presId="urn:microsoft.com/office/officeart/2005/8/layout/hierarchy2"/>
    <dgm:cxn modelId="{89544CF4-F015-426A-8473-5E44F2F86BBD}" type="presOf" srcId="{34C474B1-349B-49B3-83FA-6CAAB8940126}" destId="{5B2FE8A7-C9D5-420D-9F0C-C88C18B9E102}" srcOrd="0" destOrd="0" presId="urn:microsoft.com/office/officeart/2005/8/layout/hierarchy2"/>
    <dgm:cxn modelId="{D3506C51-F49B-44FE-83A6-A08E8279EF14}" type="presParOf" srcId="{ED232B24-A71B-49EF-B6D1-F0DEBE76059A}" destId="{40450FD6-12B6-45F2-A266-6703080BBF09}" srcOrd="0" destOrd="0" presId="urn:microsoft.com/office/officeart/2005/8/layout/hierarchy2"/>
    <dgm:cxn modelId="{B315C4DE-888F-4DF7-8442-EE73942C71B8}" type="presParOf" srcId="{40450FD6-12B6-45F2-A266-6703080BBF09}" destId="{E7C2ED4B-AD8A-46A2-BF91-9B0CE61E5CE7}" srcOrd="0" destOrd="0" presId="urn:microsoft.com/office/officeart/2005/8/layout/hierarchy2"/>
    <dgm:cxn modelId="{B35DDAB1-13D5-4E1D-95A3-19474A3A21D4}" type="presParOf" srcId="{40450FD6-12B6-45F2-A266-6703080BBF09}" destId="{9CA80D61-9D75-4104-ACC1-EB567D94CD7A}" srcOrd="1" destOrd="0" presId="urn:microsoft.com/office/officeart/2005/8/layout/hierarchy2"/>
    <dgm:cxn modelId="{3C9857D3-9C1D-4886-B265-F887864F9E24}" type="presParOf" srcId="{9CA80D61-9D75-4104-ACC1-EB567D94CD7A}" destId="{FB6D92DA-87A2-44A9-A4CE-FE78823EB2E6}" srcOrd="0" destOrd="0" presId="urn:microsoft.com/office/officeart/2005/8/layout/hierarchy2"/>
    <dgm:cxn modelId="{D6093665-C757-4332-9EA2-D511FCE1ABA6}" type="presParOf" srcId="{FB6D92DA-87A2-44A9-A4CE-FE78823EB2E6}" destId="{6C7FD83D-189D-43EA-8A13-5A62CD0366C8}" srcOrd="0" destOrd="0" presId="urn:microsoft.com/office/officeart/2005/8/layout/hierarchy2"/>
    <dgm:cxn modelId="{B0924E5C-7120-484A-96EB-5CAF73DF959E}" type="presParOf" srcId="{9CA80D61-9D75-4104-ACC1-EB567D94CD7A}" destId="{A707A6C3-00FD-4C69-BF1D-6CC042F6A3DA}" srcOrd="1" destOrd="0" presId="urn:microsoft.com/office/officeart/2005/8/layout/hierarchy2"/>
    <dgm:cxn modelId="{F53FB22B-50CD-4A5B-9296-0E97F2B6406C}" type="presParOf" srcId="{A707A6C3-00FD-4C69-BF1D-6CC042F6A3DA}" destId="{5B2FE8A7-C9D5-420D-9F0C-C88C18B9E102}" srcOrd="0" destOrd="0" presId="urn:microsoft.com/office/officeart/2005/8/layout/hierarchy2"/>
    <dgm:cxn modelId="{6F5457D7-6BAD-49AB-A3F6-4B5239E5FCBE}" type="presParOf" srcId="{A707A6C3-00FD-4C69-BF1D-6CC042F6A3DA}" destId="{EDB72E88-DE57-4075-ADB9-C27DB4DA66E4}" srcOrd="1" destOrd="0" presId="urn:microsoft.com/office/officeart/2005/8/layout/hierarchy2"/>
    <dgm:cxn modelId="{5ECE3298-98A7-4EF1-9CF7-AA4C7F6CB5A3}" type="presParOf" srcId="{EDB72E88-DE57-4075-ADB9-C27DB4DA66E4}" destId="{05CE55F6-5E25-433E-9F1D-3A807116D709}" srcOrd="0" destOrd="0" presId="urn:microsoft.com/office/officeart/2005/8/layout/hierarchy2"/>
    <dgm:cxn modelId="{E5AA2849-1CF3-4D63-816D-8B06D44B2984}" type="presParOf" srcId="{05CE55F6-5E25-433E-9F1D-3A807116D709}" destId="{2385A070-39D7-4EA8-B1C8-09CB9C45C259}" srcOrd="0" destOrd="0" presId="urn:microsoft.com/office/officeart/2005/8/layout/hierarchy2"/>
    <dgm:cxn modelId="{3153D2C5-CC13-48D4-8B56-C5E50EA7B386}" type="presParOf" srcId="{EDB72E88-DE57-4075-ADB9-C27DB4DA66E4}" destId="{29F90068-2471-4740-BEDA-E0C6A507D334}" srcOrd="1" destOrd="0" presId="urn:microsoft.com/office/officeart/2005/8/layout/hierarchy2"/>
    <dgm:cxn modelId="{3C2E8061-F501-4860-9E73-900F92E5156A}" type="presParOf" srcId="{29F90068-2471-4740-BEDA-E0C6A507D334}" destId="{B1D773C6-306E-492D-BB3A-25172D8A30AB}" srcOrd="0" destOrd="0" presId="urn:microsoft.com/office/officeart/2005/8/layout/hierarchy2"/>
    <dgm:cxn modelId="{6159EDA6-9E79-4DA4-B4DE-A544F19E48DB}" type="presParOf" srcId="{29F90068-2471-4740-BEDA-E0C6A507D334}" destId="{87C13E65-F76B-4585-A2CF-92FFBB84A6D4}" srcOrd="1" destOrd="0" presId="urn:microsoft.com/office/officeart/2005/8/layout/hierarchy2"/>
    <dgm:cxn modelId="{B9F3B31C-2F45-45D2-83AC-3CEF6D4E0884}" type="presParOf" srcId="{EDB72E88-DE57-4075-ADB9-C27DB4DA66E4}" destId="{63403829-6084-4036-B115-09C85C1E620E}" srcOrd="2" destOrd="0" presId="urn:microsoft.com/office/officeart/2005/8/layout/hierarchy2"/>
    <dgm:cxn modelId="{8218E9D2-336E-42DC-A8D8-5C72A56180AE}" type="presParOf" srcId="{63403829-6084-4036-B115-09C85C1E620E}" destId="{3C5DC31C-9309-408C-B516-527FE1758DF0}" srcOrd="0" destOrd="0" presId="urn:microsoft.com/office/officeart/2005/8/layout/hierarchy2"/>
    <dgm:cxn modelId="{52127DCA-26D8-4B91-BD3D-04596915BCF5}" type="presParOf" srcId="{EDB72E88-DE57-4075-ADB9-C27DB4DA66E4}" destId="{893BD911-41B9-4347-B05B-DFDE674FA76F}" srcOrd="3" destOrd="0" presId="urn:microsoft.com/office/officeart/2005/8/layout/hierarchy2"/>
    <dgm:cxn modelId="{81B8441A-16A3-46C8-AF8B-B63A2ADC3630}" type="presParOf" srcId="{893BD911-41B9-4347-B05B-DFDE674FA76F}" destId="{9A6FAF07-A730-4DE1-B28A-B4A18D62521C}" srcOrd="0" destOrd="0" presId="urn:microsoft.com/office/officeart/2005/8/layout/hierarchy2"/>
    <dgm:cxn modelId="{32D423B8-BBD8-407F-823D-40BE55A8EA94}" type="presParOf" srcId="{893BD911-41B9-4347-B05B-DFDE674FA76F}" destId="{E2DFDD28-D1E6-4BAE-AD68-5519072007F7}" srcOrd="1" destOrd="0" presId="urn:microsoft.com/office/officeart/2005/8/layout/hierarchy2"/>
    <dgm:cxn modelId="{B4550D4D-C650-41E5-B73A-4098B98CA9C5}" type="presParOf" srcId="{9CA80D61-9D75-4104-ACC1-EB567D94CD7A}" destId="{10A15FD3-63FF-48C0-8487-AA10583571C5}" srcOrd="2" destOrd="0" presId="urn:microsoft.com/office/officeart/2005/8/layout/hierarchy2"/>
    <dgm:cxn modelId="{80BA4B05-ED7C-4A80-B7ED-64D11945A104}" type="presParOf" srcId="{10A15FD3-63FF-48C0-8487-AA10583571C5}" destId="{26DCFE78-7083-4CB6-8333-265BD1CBFD8D}" srcOrd="0" destOrd="0" presId="urn:microsoft.com/office/officeart/2005/8/layout/hierarchy2"/>
    <dgm:cxn modelId="{0C73EB82-5734-49E8-977D-0C5F43AD4F2B}" type="presParOf" srcId="{9CA80D61-9D75-4104-ACC1-EB567D94CD7A}" destId="{F296EEB7-996E-4FC2-A267-45DBB4DE88A8}" srcOrd="3" destOrd="0" presId="urn:microsoft.com/office/officeart/2005/8/layout/hierarchy2"/>
    <dgm:cxn modelId="{FE4715F7-3981-4D8F-88CA-C915B5F0DF07}" type="presParOf" srcId="{F296EEB7-996E-4FC2-A267-45DBB4DE88A8}" destId="{0E0B66E5-A091-4890-91C6-66149E56FDE7}" srcOrd="0" destOrd="0" presId="urn:microsoft.com/office/officeart/2005/8/layout/hierarchy2"/>
    <dgm:cxn modelId="{93D0E3CD-7C9D-44B6-A808-FB916346DC39}" type="presParOf" srcId="{F296EEB7-996E-4FC2-A267-45DBB4DE88A8}" destId="{CD123418-13CB-41FA-AAF4-B848B500592B}" srcOrd="1" destOrd="0" presId="urn:microsoft.com/office/officeart/2005/8/layout/hierarchy2"/>
    <dgm:cxn modelId="{E4A37471-076C-484E-BCBB-A180516D8659}" type="presParOf" srcId="{CD123418-13CB-41FA-AAF4-B848B500592B}" destId="{5BAF2BF3-8398-42CE-84E8-34BCA165F460}" srcOrd="0" destOrd="0" presId="urn:microsoft.com/office/officeart/2005/8/layout/hierarchy2"/>
    <dgm:cxn modelId="{88959B0A-F52A-47C9-86F6-C5C2ED269B43}" type="presParOf" srcId="{5BAF2BF3-8398-42CE-84E8-34BCA165F460}" destId="{AA216A2D-C0E4-4838-8DB1-27880EDA7254}" srcOrd="0" destOrd="0" presId="urn:microsoft.com/office/officeart/2005/8/layout/hierarchy2"/>
    <dgm:cxn modelId="{175C0681-DA24-4BBF-8DC8-63CC0E84C75D}" type="presParOf" srcId="{CD123418-13CB-41FA-AAF4-B848B500592B}" destId="{8F2D13AB-3900-4FAE-8E72-F33A54A23D84}" srcOrd="1" destOrd="0" presId="urn:microsoft.com/office/officeart/2005/8/layout/hierarchy2"/>
    <dgm:cxn modelId="{ED484E86-E345-4945-87A1-4B1BDB4C4D71}" type="presParOf" srcId="{8F2D13AB-3900-4FAE-8E72-F33A54A23D84}" destId="{060AE53F-4820-425E-AEF1-B3AFD9C16188}" srcOrd="0" destOrd="0" presId="urn:microsoft.com/office/officeart/2005/8/layout/hierarchy2"/>
    <dgm:cxn modelId="{152EF6E4-C3DE-4DF2-B321-E479084E2355}" type="presParOf" srcId="{8F2D13AB-3900-4FAE-8E72-F33A54A23D84}" destId="{3A5D5779-B47A-4485-955E-3D3781DAC17F}" srcOrd="1" destOrd="0" presId="urn:microsoft.com/office/officeart/2005/8/layout/hierarchy2"/>
    <dgm:cxn modelId="{F8ECA2A0-7F15-4440-A090-B4D9AE20DBA7}" type="presParOf" srcId="{9CA80D61-9D75-4104-ACC1-EB567D94CD7A}" destId="{6940B594-A6BC-48ED-B4D9-027A2E9A4FAB}" srcOrd="4" destOrd="0" presId="urn:microsoft.com/office/officeart/2005/8/layout/hierarchy2"/>
    <dgm:cxn modelId="{A1E27F20-BCA3-4EFD-A5D7-371DB3C8072F}" type="presParOf" srcId="{6940B594-A6BC-48ED-B4D9-027A2E9A4FAB}" destId="{D9FE00E7-BF82-494B-A084-5B237E7E7B04}" srcOrd="0" destOrd="0" presId="urn:microsoft.com/office/officeart/2005/8/layout/hierarchy2"/>
    <dgm:cxn modelId="{DB8692BE-077A-4900-8441-4E85AB674A81}" type="presParOf" srcId="{9CA80D61-9D75-4104-ACC1-EB567D94CD7A}" destId="{3EDE801D-B0CC-45E4-B1F8-10408C4C2C24}" srcOrd="5" destOrd="0" presId="urn:microsoft.com/office/officeart/2005/8/layout/hierarchy2"/>
    <dgm:cxn modelId="{7891F90F-A8F3-4DDC-9D88-C45C82F0B42E}" type="presParOf" srcId="{3EDE801D-B0CC-45E4-B1F8-10408C4C2C24}" destId="{7C9A8588-451D-40DD-A2FD-3943E1412E3F}" srcOrd="0" destOrd="0" presId="urn:microsoft.com/office/officeart/2005/8/layout/hierarchy2"/>
    <dgm:cxn modelId="{8CA2C324-382F-412B-96B0-8BA86F82F21B}" type="presParOf" srcId="{3EDE801D-B0CC-45E4-B1F8-10408C4C2C24}" destId="{C6E2DC78-ED80-41CE-94EA-CC3C595CEA2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7CDB46-D2E0-462B-A0E6-7C67F64231EA}" type="doc">
      <dgm:prSet loTypeId="urn:microsoft.com/office/officeart/2005/8/layout/lProcess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33F10E57-8BB2-4723-B6B1-0F9C4A4CB6F1}" type="pres">
      <dgm:prSet presAssocID="{057CDB46-D2E0-462B-A0E6-7C67F64231E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10B67C16-1D58-4B67-BB10-BA1F2ABD3250}" type="presOf" srcId="{057CDB46-D2E0-462B-A0E6-7C67F64231EA}" destId="{33F10E57-8BB2-4723-B6B1-0F9C4A4CB6F1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E58690-0059-4B48-8CE6-B3180CD11F96}">
      <dsp:nvSpPr>
        <dsp:cNvPr id="0" name=""/>
        <dsp:cNvSpPr/>
      </dsp:nvSpPr>
      <dsp:spPr>
        <a:xfrm>
          <a:off x="3505516" y="282836"/>
          <a:ext cx="3655123" cy="3655123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დაგეგმვა</a:t>
          </a:r>
          <a:endParaRPr lang="en-US" sz="2000" kern="1200" dirty="0"/>
        </a:p>
      </dsp:txBody>
      <dsp:txXfrm>
        <a:off x="5431853" y="1057375"/>
        <a:ext cx="1305401" cy="1087834"/>
      </dsp:txXfrm>
    </dsp:sp>
    <dsp:sp modelId="{DF370C52-ACE5-4FC3-BD36-1D68C8DC59FC}">
      <dsp:nvSpPr>
        <dsp:cNvPr id="0" name=""/>
        <dsp:cNvSpPr/>
      </dsp:nvSpPr>
      <dsp:spPr>
        <a:xfrm>
          <a:off x="3430238" y="413377"/>
          <a:ext cx="3655123" cy="3655123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განხორციელება</a:t>
          </a:r>
          <a:endParaRPr lang="en-US" sz="2000" kern="1200" dirty="0"/>
        </a:p>
      </dsp:txBody>
      <dsp:txXfrm>
        <a:off x="4300505" y="2784856"/>
        <a:ext cx="1958102" cy="957294"/>
      </dsp:txXfrm>
    </dsp:sp>
    <dsp:sp modelId="{9B45FBB9-416F-45F9-B8C8-5FA11A63930D}">
      <dsp:nvSpPr>
        <dsp:cNvPr id="0" name=""/>
        <dsp:cNvSpPr/>
      </dsp:nvSpPr>
      <dsp:spPr>
        <a:xfrm>
          <a:off x="3354959" y="282836"/>
          <a:ext cx="3655123" cy="3655123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შეფასება</a:t>
          </a:r>
          <a:endParaRPr lang="en-US" sz="2000" kern="1200" dirty="0"/>
        </a:p>
      </dsp:txBody>
      <dsp:txXfrm>
        <a:off x="3778345" y="1057375"/>
        <a:ext cx="1305401" cy="1087834"/>
      </dsp:txXfrm>
    </dsp:sp>
    <dsp:sp modelId="{C9B8012C-CD53-49DE-887E-A205EF72A619}">
      <dsp:nvSpPr>
        <dsp:cNvPr id="0" name=""/>
        <dsp:cNvSpPr/>
      </dsp:nvSpPr>
      <dsp:spPr>
        <a:xfrm>
          <a:off x="3279548" y="56567"/>
          <a:ext cx="4107663" cy="410766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18E1D9-FAFA-4F0D-A352-59AB6F9C21BB}">
      <dsp:nvSpPr>
        <dsp:cNvPr id="0" name=""/>
        <dsp:cNvSpPr/>
      </dsp:nvSpPr>
      <dsp:spPr>
        <a:xfrm>
          <a:off x="3203968" y="186876"/>
          <a:ext cx="4107663" cy="410766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995DFE-6D1C-4434-B8CE-7870F6BA33F2}">
      <dsp:nvSpPr>
        <dsp:cNvPr id="0" name=""/>
        <dsp:cNvSpPr/>
      </dsp:nvSpPr>
      <dsp:spPr>
        <a:xfrm>
          <a:off x="3128388" y="56567"/>
          <a:ext cx="4107663" cy="410766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2ED4B-AD8A-46A2-BF91-9B0CE61E5CE7}">
      <dsp:nvSpPr>
        <dsp:cNvPr id="0" name=""/>
        <dsp:cNvSpPr/>
      </dsp:nvSpPr>
      <dsp:spPr>
        <a:xfrm>
          <a:off x="1543865" y="1967981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დაგეგმვა</a:t>
          </a:r>
          <a:endParaRPr lang="en-US" sz="1800" kern="1200" dirty="0"/>
        </a:p>
      </dsp:txBody>
      <dsp:txXfrm>
        <a:off x="1572491" y="1996607"/>
        <a:ext cx="1897450" cy="920099"/>
      </dsp:txXfrm>
    </dsp:sp>
    <dsp:sp modelId="{FB6D92DA-87A2-44A9-A4CE-FE78823EB2E6}">
      <dsp:nvSpPr>
        <dsp:cNvPr id="0" name=""/>
        <dsp:cNvSpPr/>
      </dsp:nvSpPr>
      <dsp:spPr>
        <a:xfrm rot="17945813">
          <a:off x="3085580" y="1733971"/>
          <a:ext cx="1607856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607856" y="2021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49311" y="1713989"/>
        <a:ext cx="80392" cy="80392"/>
      </dsp:txXfrm>
    </dsp:sp>
    <dsp:sp modelId="{5B2FE8A7-C9D5-420D-9F0C-C88C18B9E102}">
      <dsp:nvSpPr>
        <dsp:cNvPr id="0" name=""/>
        <dsp:cNvSpPr/>
      </dsp:nvSpPr>
      <dsp:spPr>
        <a:xfrm>
          <a:off x="4280448" y="563039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პრობლემების ხე/საჭიროებათა იდენტიფიცირება</a:t>
          </a:r>
          <a:endParaRPr lang="en-US" sz="1800" kern="1200" dirty="0"/>
        </a:p>
      </dsp:txBody>
      <dsp:txXfrm>
        <a:off x="4309074" y="591665"/>
        <a:ext cx="1897450" cy="920099"/>
      </dsp:txXfrm>
    </dsp:sp>
    <dsp:sp modelId="{05CE55F6-5E25-433E-9F1D-3A807116D709}">
      <dsp:nvSpPr>
        <dsp:cNvPr id="0" name=""/>
        <dsp:cNvSpPr/>
      </dsp:nvSpPr>
      <dsp:spPr>
        <a:xfrm rot="19457599">
          <a:off x="6144647" y="750511"/>
          <a:ext cx="96288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62889" y="2021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602019" y="746654"/>
        <a:ext cx="48144" cy="48144"/>
      </dsp:txXfrm>
    </dsp:sp>
    <dsp:sp modelId="{B1D773C6-306E-492D-BB3A-25172D8A30AB}">
      <dsp:nvSpPr>
        <dsp:cNvPr id="0" name=""/>
        <dsp:cNvSpPr/>
      </dsp:nvSpPr>
      <dsp:spPr>
        <a:xfrm>
          <a:off x="7017032" y="1062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პრიორიტეტების განსაზღვრა</a:t>
          </a:r>
          <a:endParaRPr lang="en-US" sz="1800" kern="1200" dirty="0"/>
        </a:p>
      </dsp:txBody>
      <dsp:txXfrm>
        <a:off x="7045658" y="29688"/>
        <a:ext cx="1897450" cy="920099"/>
      </dsp:txXfrm>
    </dsp:sp>
    <dsp:sp modelId="{63403829-6084-4036-B115-09C85C1E620E}">
      <dsp:nvSpPr>
        <dsp:cNvPr id="0" name=""/>
        <dsp:cNvSpPr/>
      </dsp:nvSpPr>
      <dsp:spPr>
        <a:xfrm rot="2142401">
          <a:off x="6144647" y="1312488"/>
          <a:ext cx="96288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62889" y="2021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602019" y="1308631"/>
        <a:ext cx="48144" cy="48144"/>
      </dsp:txXfrm>
    </dsp:sp>
    <dsp:sp modelId="{9A6FAF07-A730-4DE1-B28A-B4A18D62521C}">
      <dsp:nvSpPr>
        <dsp:cNvPr id="0" name=""/>
        <dsp:cNvSpPr/>
      </dsp:nvSpPr>
      <dsp:spPr>
        <a:xfrm>
          <a:off x="7017032" y="1125016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ლოგიკური ჩარჩო</a:t>
          </a:r>
          <a:endParaRPr lang="en-US" sz="1800" kern="1200" dirty="0"/>
        </a:p>
      </dsp:txBody>
      <dsp:txXfrm>
        <a:off x="7045658" y="1153642"/>
        <a:ext cx="1897450" cy="920099"/>
      </dsp:txXfrm>
    </dsp:sp>
    <dsp:sp modelId="{10A15FD3-63FF-48C0-8487-AA10583571C5}">
      <dsp:nvSpPr>
        <dsp:cNvPr id="0" name=""/>
        <dsp:cNvSpPr/>
      </dsp:nvSpPr>
      <dsp:spPr>
        <a:xfrm rot="1186030">
          <a:off x="3474088" y="2576936"/>
          <a:ext cx="83083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830838" y="2021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68737" y="2576380"/>
        <a:ext cx="41541" cy="41541"/>
      </dsp:txXfrm>
    </dsp:sp>
    <dsp:sp modelId="{0E0B66E5-A091-4890-91C6-66149E56FDE7}">
      <dsp:nvSpPr>
        <dsp:cNvPr id="0" name=""/>
        <dsp:cNvSpPr/>
      </dsp:nvSpPr>
      <dsp:spPr>
        <a:xfrm>
          <a:off x="4280448" y="2248970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განორციელების გეგმა</a:t>
          </a:r>
          <a:endParaRPr lang="en-US" sz="1800" kern="1200" dirty="0"/>
        </a:p>
      </dsp:txBody>
      <dsp:txXfrm>
        <a:off x="4309074" y="2277596"/>
        <a:ext cx="1897450" cy="920099"/>
      </dsp:txXfrm>
    </dsp:sp>
    <dsp:sp modelId="{5BAF2BF3-8398-42CE-84E8-34BCA165F460}">
      <dsp:nvSpPr>
        <dsp:cNvPr id="0" name=""/>
        <dsp:cNvSpPr/>
      </dsp:nvSpPr>
      <dsp:spPr>
        <a:xfrm>
          <a:off x="6235151" y="2717431"/>
          <a:ext cx="78188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781881" y="2021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606544" y="2718098"/>
        <a:ext cx="39094" cy="39094"/>
      </dsp:txXfrm>
    </dsp:sp>
    <dsp:sp modelId="{060AE53F-4820-425E-AEF1-B3AFD9C16188}">
      <dsp:nvSpPr>
        <dsp:cNvPr id="0" name=""/>
        <dsp:cNvSpPr/>
      </dsp:nvSpPr>
      <dsp:spPr>
        <a:xfrm>
          <a:off x="7017032" y="2248970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მონიტორინგისა და შეფასების გეგმა</a:t>
          </a:r>
          <a:endParaRPr lang="en-US" sz="1800" kern="1200" dirty="0"/>
        </a:p>
      </dsp:txBody>
      <dsp:txXfrm>
        <a:off x="7045658" y="2277596"/>
        <a:ext cx="1897450" cy="920099"/>
      </dsp:txXfrm>
    </dsp:sp>
    <dsp:sp modelId="{6940B594-A6BC-48ED-B4D9-027A2E9A4FAB}">
      <dsp:nvSpPr>
        <dsp:cNvPr id="0" name=""/>
        <dsp:cNvSpPr/>
      </dsp:nvSpPr>
      <dsp:spPr>
        <a:xfrm rot="3654187">
          <a:off x="3085580" y="3138913"/>
          <a:ext cx="1607856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607856" y="2021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49311" y="3118932"/>
        <a:ext cx="80392" cy="80392"/>
      </dsp:txXfrm>
    </dsp:sp>
    <dsp:sp modelId="{7C9A8588-451D-40DD-A2FD-3943E1412E3F}">
      <dsp:nvSpPr>
        <dsp:cNvPr id="0" name=""/>
        <dsp:cNvSpPr/>
      </dsp:nvSpPr>
      <dsp:spPr>
        <a:xfrm>
          <a:off x="4280448" y="3372924"/>
          <a:ext cx="1954702" cy="977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ბიუჯეტირება</a:t>
          </a:r>
          <a:endParaRPr lang="en-US" sz="1800" kern="1200" dirty="0"/>
        </a:p>
      </dsp:txBody>
      <dsp:txXfrm>
        <a:off x="4309074" y="3401550"/>
        <a:ext cx="1897450" cy="9200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0.01716</cdr:x>
      <cdr:y>0.17714</cdr:y>
    </cdr:from>
    <cdr:to>
      <cdr:x>0.98284</cdr:x>
      <cdr:y>0.82286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7119" y="872429"/>
          <a:ext cx="9967398" cy="318035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>
          <a:noFill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Overflow="clip" horzOverflow="overflow" vert="horz" wrap="square" lIns="50800" tIns="50800" rIns="50800" bIns="50800" numCol="1" spcCol="38100" rtlCol="0" anchor="ctr">
          <a:spAutoFit/>
        </a:bodyPr>
        <a:lstStyle xmlns:a="http://schemas.openxmlformats.org/drawingml/2006/main"/>
        <a:p xmlns:a="http://schemas.openxmlformats.org/drawingml/2006/main">
          <a:pPr algn="just" defTabSz="584200" rtl="0" hangingPunct="0"/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პრობლემის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ზუსტი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იდენტიფიკაციისთვის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ყველა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სახის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ინფორმაცია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უნდა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იქნას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წინასწარ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მოძიებული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და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დამუშავებული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.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ინფორმაციის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მოძიების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საშუალებებია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: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პირველადი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და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მეორადი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ინფორმაციის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წყაროები</a:t>
          </a:r>
          <a:r>
            <a:rPr lang="ka-GE" sz="2000" dirty="0" smtClean="0">
              <a:solidFill>
                <a:schemeClr val="accent1">
                  <a:lumMod val="50000"/>
                </a:schemeClr>
              </a:solidFill>
            </a:rPr>
            <a:t>.</a:t>
          </a:r>
        </a:p>
        <a:p xmlns:a="http://schemas.openxmlformats.org/drawingml/2006/main">
          <a:pPr algn="just" defTabSz="584200" rtl="0" hangingPunct="0"/>
          <a:endParaRPr lang="ka-GE" sz="2000" dirty="0" smtClean="0">
            <a:solidFill>
              <a:schemeClr val="accent1">
                <a:lumMod val="50000"/>
              </a:schemeClr>
            </a:solidFill>
          </a:endParaRPr>
        </a:p>
        <a:p xmlns:a="http://schemas.openxmlformats.org/drawingml/2006/main">
          <a:pPr algn="just" defTabSz="584200" rtl="0" hangingPunct="0"/>
          <a:r>
            <a:rPr lang="en-US" sz="2000" b="1" dirty="0" err="1" smtClean="0">
              <a:solidFill>
                <a:srgbClr val="C00000"/>
              </a:solidFill>
            </a:rPr>
            <a:t>პირველადი</a:t>
          </a:r>
          <a:r>
            <a:rPr lang="en-US" sz="2000" b="1" dirty="0" smtClean="0">
              <a:solidFill>
                <a:srgbClr val="C00000"/>
              </a:solidFill>
            </a:rPr>
            <a:t> </a:t>
          </a:r>
          <a:r>
            <a:rPr lang="en-US" sz="2000" b="1" dirty="0" err="1" smtClean="0">
              <a:solidFill>
                <a:srgbClr val="C00000"/>
              </a:solidFill>
            </a:rPr>
            <a:t>ინფორმაციის</a:t>
          </a:r>
          <a:r>
            <a:rPr lang="en-US" sz="2000" b="1" dirty="0" smtClean="0">
              <a:solidFill>
                <a:srgbClr val="C00000"/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შესაგროვებლად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გამოიყენება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: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პირდაპირი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დაკვირვება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კითხვარების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საშუალებით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აზრის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გამოკითხვა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კონსულტაციები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ექსპერტებთან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ინტერვიუ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ფოკუს-ჯგუფები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ტესტები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და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სხვა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.</a:t>
          </a:r>
        </a:p>
        <a:p xmlns:a="http://schemas.openxmlformats.org/drawingml/2006/main">
          <a:pPr algn="just" defTabSz="584200" rtl="0" hangingPunct="0"/>
          <a:endParaRPr lang="ka-GE" sz="2000" dirty="0">
            <a:solidFill>
              <a:schemeClr val="accent1">
                <a:lumMod val="50000"/>
              </a:schemeClr>
            </a:solidFill>
          </a:endParaRPr>
        </a:p>
        <a:p xmlns:a="http://schemas.openxmlformats.org/drawingml/2006/main">
          <a:pPr algn="just" defTabSz="584200" rtl="0" hangingPunct="0"/>
          <a:r>
            <a:rPr lang="en-US" sz="2000" b="1" dirty="0" err="1" smtClean="0">
              <a:solidFill>
                <a:srgbClr val="C00000"/>
              </a:solidFill>
            </a:rPr>
            <a:t>მეორადი</a:t>
          </a:r>
          <a:r>
            <a:rPr lang="en-US" sz="2000" b="1" dirty="0" smtClean="0">
              <a:solidFill>
                <a:srgbClr val="C00000"/>
              </a:solidFill>
            </a:rPr>
            <a:t> </a:t>
          </a:r>
          <a:r>
            <a:rPr lang="en-US" sz="2000" b="1" dirty="0" err="1" smtClean="0">
              <a:solidFill>
                <a:srgbClr val="C00000"/>
              </a:solidFill>
            </a:rPr>
            <a:t>ინფორმაციის</a:t>
          </a:r>
          <a:r>
            <a:rPr lang="en-US" sz="2000" b="1" dirty="0" smtClean="0">
              <a:solidFill>
                <a:srgbClr val="C00000"/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წყაროები</a:t>
          </a:r>
          <a:r>
            <a:rPr lang="ka-GE" sz="2000" dirty="0" smtClean="0">
              <a:solidFill>
                <a:schemeClr val="accent1">
                  <a:lumMod val="50000"/>
                </a:schemeClr>
              </a:solidFill>
            </a:rPr>
            <a:t>ა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შესაბამისი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ლიტერატურის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გაცნობა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en-US" sz="2000" dirty="0" err="1" smtClean="0">
              <a:solidFill>
                <a:schemeClr val="accent1">
                  <a:lumMod val="50000"/>
                </a:schemeClr>
              </a:solidFill>
            </a:rPr>
            <a:t>ანგარიშებისა</a:t>
          </a:r>
          <a:r>
            <a:rPr lang="en-US" sz="20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და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სხვადასხვა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ჩანაწერების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შესწავლა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მსგავსი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პროექტების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en-US" sz="2000" dirty="0" err="1">
              <a:solidFill>
                <a:schemeClr val="accent1">
                  <a:lumMod val="50000"/>
                </a:schemeClr>
              </a:solidFill>
            </a:rPr>
            <a:t>გაცნობა</a:t>
          </a:r>
          <a:r>
            <a:rPr lang="en-US" sz="2000" dirty="0">
              <a:solidFill>
                <a:schemeClr val="accent1">
                  <a:lumMod val="50000"/>
                </a:schemeClr>
              </a:solidFill>
            </a:rPr>
            <a:t>. </a:t>
          </a:r>
          <a:endParaRPr kumimoji="0" lang="en-US" sz="2000" b="0" i="0" u="none" strike="noStrike" cap="none" spc="0" normalizeH="0" baseline="0" dirty="0">
            <a:ln>
              <a:noFill/>
            </a:ln>
            <a:solidFill>
              <a:schemeClr val="accent1">
                <a:lumMod val="50000"/>
              </a:schemeClr>
            </a:solidFill>
            <a:effectLst/>
            <a:uFillTx/>
            <a:sym typeface="Papyrus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38C55-A9E4-4434-AB5D-95491B21B075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0AD32-B2D3-4FC0-A993-3EF4F5CDA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84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0AD32-B2D3-4FC0-A993-3EF4F5CDA0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96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2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24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42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xfrm>
            <a:off x="1190625" y="1982391"/>
            <a:ext cx="9810750" cy="4107656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6712554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7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00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9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98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69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51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34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7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6567B-7D0D-4B65-8301-9DBE72C11691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33919-11EE-4786-99A1-6072C56F2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56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ჯან</a:t>
            </a:r>
            <a:r>
              <a:rPr lang="ka-GE" sz="2200" b="1" dirty="0">
                <a:solidFill>
                  <a:schemeClr val="accent1">
                    <a:lumMod val="50000"/>
                  </a:schemeClr>
                </a:solidFill>
              </a:rPr>
              <a:t>მრთელობის, საზოგადოებრივი ჯანდაცვის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და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სოციალურ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სფეროში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ადგილობრივი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მნიშვნელობის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სტრატეგიისა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და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მუნიციპალური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პროგრამების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შემუშავება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და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მენეჯმენტი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b="1" dirty="0">
                <a:solidFill>
                  <a:schemeClr val="accent1">
                    <a:lumMod val="50000"/>
                  </a:schemeClr>
                </a:solidFill>
              </a:rPr>
            </a:b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თემა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3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პროგრამების შემუშავება</a:t>
            </a:r>
            <a:endParaRPr lang="ka-GE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ka-GE" dirty="0" smtClean="0"/>
          </a:p>
        </p:txBody>
      </p:sp>
      <p:sp>
        <p:nvSpPr>
          <p:cNvPr id="4" name="Rectangle 3"/>
          <p:cNvSpPr/>
          <p:nvPr/>
        </p:nvSpPr>
        <p:spPr>
          <a:xfrm>
            <a:off x="983673" y="4893267"/>
            <a:ext cx="10584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ეკატერინე ადამია</a:t>
            </a:r>
          </a:p>
          <a:p>
            <a:pPr algn="ctr"/>
            <a:endParaRPr lang="ka-GE" dirty="0" smtClean="0"/>
          </a:p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საქართველოს ოკუპირებული ტერიტორიებიდან დევნილთა, შრომის, ჯანმრთელობისა და სოციალური დაცვის  სამინისტროს, ჯანმრთელობის დაცვის პოლიტიკის სამმართველოს უფროსი</a:t>
            </a:r>
          </a:p>
          <a:p>
            <a:pPr algn="ctr"/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2020 წელი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00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/>
          </p:cNvSpPr>
          <p:nvPr>
            <p:ph type="title"/>
          </p:nvPr>
        </p:nvSpPr>
        <p:spPr>
          <a:xfrm>
            <a:off x="1607127" y="446484"/>
            <a:ext cx="6908447" cy="14823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Papyrus"/>
              </a:rPr>
              <a:t>რ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Papyrus"/>
              </a:rPr>
              <a:t>ოგორ და რა ეტაპზე?</a:t>
            </a:r>
            <a:endParaRPr b="1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13422" y="2227086"/>
            <a:ext cx="6696243" cy="299319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just"/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როგორ და რა ეტაპზე ჩავრთოთ მტკიცებულებები პოლიტიკის </a:t>
            </a:r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შემუშავების </a:t>
            </a:r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პროცესში</a:t>
            </a:r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endParaRPr lang="ka-GE" sz="253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მტკიცებულებების გამოყენება გვჭირდება ყველა ეტაპზე, შედეგზე ორიენტირებული პოლიტიკის </a:t>
            </a:r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შემუშავებისთვის.</a:t>
            </a:r>
            <a:endParaRPr lang="en-US" sz="253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266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510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ll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/>
          </p:cNvSpPr>
          <p:nvPr>
            <p:ph type="title"/>
          </p:nvPr>
        </p:nvSpPr>
        <p:spPr>
          <a:xfrm>
            <a:off x="1205345" y="446484"/>
            <a:ext cx="8533968" cy="14823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Papyrus"/>
              </a:rPr>
              <a:t>ჯ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Papyrus"/>
              </a:rPr>
              <a:t>ანმრთელობის დაცვის პოლიტიკა</a:t>
            </a:r>
            <a:endParaRPr b="1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05346" y="2381855"/>
            <a:ext cx="8533968" cy="32730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just"/>
            <a:r>
              <a:rPr lang="en-US" sz="1600" b="1" dirty="0" err="1">
                <a:solidFill>
                  <a:srgbClr val="FF0000"/>
                </a:solidFill>
              </a:rPr>
              <a:t>ჯანმრთელობის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დაცვის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სფეროში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სახელმწიფო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პოლიტიკის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მიზანია</a:t>
            </a:r>
            <a:r>
              <a:rPr lang="ka-GE" sz="1600" b="1" dirty="0">
                <a:solidFill>
                  <a:srgbClr val="FF0000"/>
                </a:solidFill>
              </a:rPr>
              <a:t>:</a:t>
            </a:r>
          </a:p>
          <a:p>
            <a:pPr marL="241093" indent="-241093" algn="just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საქართველოს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მოსახლეობის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სიცოცხლის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მოსალოდნელი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ხანგრძლივობის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გაზრდა</a:t>
            </a:r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241093" indent="-241093" algn="just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დედათა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და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ბავშვთა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სიკვდილობის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შემცირება</a:t>
            </a:r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241093" indent="-241093" algn="just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ჯანმრთელობის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მდგომარეობისა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და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ცხოვრების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ხარისხის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გაუმჯობესება</a:t>
            </a:r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,</a:t>
            </a:r>
          </a:p>
          <a:p>
            <a:pPr algn="just"/>
            <a:endParaRPr lang="ka-GE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en-US" sz="1600" dirty="0"/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რომლის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მიღწევაც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შესაძლებელი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იქნება</a:t>
            </a:r>
            <a:r>
              <a:rPr lang="ka-GE" sz="1600" b="1" dirty="0">
                <a:solidFill>
                  <a:srgbClr val="FF0000"/>
                </a:solidFill>
              </a:rPr>
              <a:t>:</a:t>
            </a:r>
          </a:p>
          <a:p>
            <a:pPr marL="241093" indent="-241093" algn="just">
              <a:buFont typeface="Arial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ხარისხიან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სამედიცინო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მომსახურებაზე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და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სამკურნალო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საშუალებებზე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ხელმისაწვდომობის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უზრუნველყოფის</a:t>
            </a:r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241093" indent="-241093" algn="just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ჯანმრთელობის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დაცვის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სფეროში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ფინანსური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ტვირთის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გადანაწილებისა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და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ფინანსური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დაცულობის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გაზრდის</a:t>
            </a:r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241093" indent="-241093" algn="just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არსებული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რესურსების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ეფექტურად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გამოყენების</a:t>
            </a:r>
            <a:r>
              <a:rPr lang="ka-GE" sz="1600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marL="241093" indent="-241093" algn="just">
              <a:buFont typeface="Arial" pitchFamily="34" charset="0"/>
              <a:buChar char="•"/>
            </a:pP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მოსახლეობის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ჯანდაცვის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საჭიროებებზე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ადეკვატური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რეაგირებისა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და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მოქნილი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მმართველობის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სისტემის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ჩამოყალიბების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</a:rPr>
              <a:t>გზით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sz="1600" dirty="0">
              <a:solidFill>
                <a:schemeClr val="accent1">
                  <a:lumMod val="50000"/>
                </a:schemeClr>
              </a:solidFill>
              <a:sym typeface="Papyrus"/>
            </a:endParaRPr>
          </a:p>
        </p:txBody>
      </p:sp>
    </p:spTree>
    <p:extLst>
      <p:ext uri="{BB962C8B-B14F-4D97-AF65-F5344CB8AC3E}">
        <p14:creationId xmlns:p14="http://schemas.microsoft.com/office/powerpoint/2010/main" val="3944026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/>
          </p:cNvSpPr>
          <p:nvPr>
            <p:ph type="title"/>
          </p:nvPr>
        </p:nvSpPr>
        <p:spPr>
          <a:xfrm>
            <a:off x="1025236" y="446484"/>
            <a:ext cx="7655057" cy="148232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ჯ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ანმრთელობის დაცვის სახელმწიფო პროგრამები 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2" name="Shape 15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0" algn="just" hangingPunct="0">
              <a:spcBef>
                <a:spcPts val="0"/>
              </a:spcBef>
              <a:buNone/>
              <a:defRPr sz="3115" b="1" u="sng">
                <a:solidFill>
                  <a:srgbClr val="AC3B30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endParaRPr lang="ka-GE" sz="1969" dirty="0" smtClean="0">
              <a:latin typeface="Sylfaen" pitchFamily="18" charset="0"/>
              <a:sym typeface="Gill Sans"/>
            </a:endParaRPr>
          </a:p>
          <a:p>
            <a:pPr marL="0" indent="0" algn="just" hangingPunct="0">
              <a:spcBef>
                <a:spcPts val="0"/>
              </a:spcBef>
              <a:buNone/>
              <a:defRPr sz="3115" b="1" u="sng">
                <a:solidFill>
                  <a:srgbClr val="AC3B30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endParaRPr lang="ka-GE" sz="1969" dirty="0">
              <a:latin typeface="Sylfaen" pitchFamily="18" charset="0"/>
              <a:sym typeface="Gill Sans"/>
            </a:endParaRPr>
          </a:p>
          <a:p>
            <a:pPr marL="0" indent="0" algn="just" hangingPunct="0">
              <a:spcBef>
                <a:spcPts val="0"/>
              </a:spcBef>
              <a:buNone/>
              <a:defRPr sz="3115" b="1" u="sng">
                <a:solidFill>
                  <a:srgbClr val="AC3B30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 lang="ka-GE" sz="18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sym typeface="Gill Sans"/>
              </a:rPr>
              <a:t>მოსახლეობისათვის 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sym typeface="Gill Sans"/>
              </a:rPr>
              <a:t>სერვისების მიწოდება ხორციელდება ჯანმრთელობის დაცვის სახელმწიფო პოგრამების გზით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sym typeface="Gill Sans"/>
              </a:rPr>
              <a:t>.</a:t>
            </a:r>
            <a:endParaRPr lang="en-US" sz="1800" dirty="0">
              <a:solidFill>
                <a:schemeClr val="accent1">
                  <a:lumMod val="50000"/>
                </a:schemeClr>
              </a:solidFill>
              <a:latin typeface="Sylfaen" pitchFamily="18" charset="0"/>
              <a:sym typeface="Gill Sans"/>
            </a:endParaRPr>
          </a:p>
          <a:p>
            <a:pPr marL="0" indent="0" algn="just" hangingPunct="0">
              <a:spcBef>
                <a:spcPts val="0"/>
              </a:spcBef>
              <a:buNone/>
              <a:defRPr sz="3115" b="1" u="sng">
                <a:solidFill>
                  <a:srgbClr val="AC3B30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endParaRPr lang="en-US" sz="1800" dirty="0">
              <a:solidFill>
                <a:schemeClr val="accent1">
                  <a:lumMod val="50000"/>
                </a:schemeClr>
              </a:solidFill>
              <a:latin typeface="Sylfaen" pitchFamily="18" charset="0"/>
              <a:sym typeface="Gill Sans"/>
            </a:endParaRPr>
          </a:p>
          <a:p>
            <a:pPr marL="0" indent="0" algn="just" hangingPunct="0">
              <a:spcBef>
                <a:spcPts val="0"/>
              </a:spcBef>
              <a:buNone/>
              <a:defRPr sz="3115" b="1" u="sng">
                <a:solidFill>
                  <a:srgbClr val="AC3B30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rPr lang="ka-GE" sz="18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sym typeface="Gill Sans"/>
              </a:rPr>
              <a:t>პროგრამების 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sym typeface="Gill Sans"/>
              </a:rPr>
              <a:t>შემუშავება ჯანდაცვის პოლიტიკის უმნიშვნელოვანესი ნაწილია, ვინაიდან სწორად შერჩეული და განხორციელებული პროგრამები ხელს უწყობს მოსახლეობის ჯანმრთელობის შენარჩუნებას, ამასთან ჯანდაცვაზე კატასტროფული დანახარჯების შემცირებას და გაღარიბების რისკის შემცირებას.</a:t>
            </a:r>
            <a:endParaRPr lang="en-US" sz="18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07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 dir="r"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 advAuto="0"/>
      <p:bldP spid="152" grpId="0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/>
          </p:cNvSpPr>
          <p:nvPr>
            <p:ph type="title"/>
          </p:nvPr>
        </p:nvSpPr>
        <p:spPr>
          <a:xfrm>
            <a:off x="1316183" y="160734"/>
            <a:ext cx="8458850" cy="1482328"/>
          </a:xfrm>
          <a:prstGeom prst="rect">
            <a:avLst/>
          </a:prstGeom>
        </p:spPr>
        <p:txBody>
          <a:bodyPr/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სახელმწიფო პროგრამები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6" name="Shape 156"/>
          <p:cNvSpPr>
            <a:spLocks noGrp="1"/>
          </p:cNvSpPr>
          <p:nvPr>
            <p:ph type="body" idx="1"/>
          </p:nvPr>
        </p:nvSpPr>
        <p:spPr>
          <a:xfrm>
            <a:off x="1316183" y="1500187"/>
            <a:ext cx="9173224" cy="5089922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ka-GE" sz="2900" b="1" dirty="0">
                <a:solidFill>
                  <a:srgbClr val="C00000"/>
                </a:solidFill>
              </a:rPr>
              <a:t>მოსახლეობის </a:t>
            </a:r>
            <a:r>
              <a:rPr lang="ka-GE" sz="2900" b="1" dirty="0">
                <a:solidFill>
                  <a:srgbClr val="C00000"/>
                </a:solidFill>
              </a:rPr>
              <a:t>საყოველთაო ჯანმრთელობის </a:t>
            </a:r>
            <a:r>
              <a:rPr lang="ka-GE" sz="2900" b="1" dirty="0">
                <a:solidFill>
                  <a:srgbClr val="C00000"/>
                </a:solidFill>
              </a:rPr>
              <a:t>დაცვა;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ka-GE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>
                <a:solidFill>
                  <a:srgbClr val="C00000"/>
                </a:solidFill>
              </a:rPr>
              <a:t>c </a:t>
            </a:r>
            <a:r>
              <a:rPr lang="ka-GE" sz="2900" b="1" dirty="0">
                <a:solidFill>
                  <a:srgbClr val="C00000"/>
                </a:solidFill>
              </a:rPr>
              <a:t>ჰეპატიტის </a:t>
            </a:r>
            <a:r>
              <a:rPr lang="ka-GE" sz="2900" b="1" dirty="0">
                <a:solidFill>
                  <a:srgbClr val="C00000"/>
                </a:solidFill>
              </a:rPr>
              <a:t>მართვა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ka-GE" sz="2900" b="1" dirty="0">
                <a:solidFill>
                  <a:srgbClr val="C00000"/>
                </a:solidFill>
              </a:rPr>
              <a:t>21 ე.წ</a:t>
            </a:r>
            <a:r>
              <a:rPr lang="ka-GE" sz="2900" b="1" dirty="0">
                <a:solidFill>
                  <a:srgbClr val="C00000"/>
                </a:solidFill>
              </a:rPr>
              <a:t>. ვერტიკალური </a:t>
            </a:r>
            <a:r>
              <a:rPr lang="ka-GE" sz="2900" b="1" dirty="0">
                <a:solidFill>
                  <a:srgbClr val="C00000"/>
                </a:solidFill>
              </a:rPr>
              <a:t>პროგრამა: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ka-GE" sz="2900" dirty="0" smtClean="0">
                <a:solidFill>
                  <a:schemeClr val="accent1">
                    <a:lumMod val="50000"/>
                  </a:schemeClr>
                </a:solidFill>
              </a:rPr>
              <a:t>ქრონიკული </a:t>
            </a:r>
            <a:r>
              <a:rPr lang="ka-GE" sz="2900" dirty="0">
                <a:solidFill>
                  <a:schemeClr val="accent1">
                    <a:lumMod val="50000"/>
                  </a:schemeClr>
                </a:solidFill>
              </a:rPr>
              <a:t>დაავადებების მართვის (დიაბეტი, დიალიზი, ნარკომანია, იშვიათი დაავადებები), </a:t>
            </a:r>
            <a:endParaRPr lang="ka-GE" sz="29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ka-GE" sz="2900" dirty="0" smtClean="0">
                <a:solidFill>
                  <a:schemeClr val="accent1">
                    <a:lumMod val="50000"/>
                  </a:schemeClr>
                </a:solidFill>
              </a:rPr>
              <a:t>საზოგადოებრივი </a:t>
            </a:r>
            <a:r>
              <a:rPr lang="ka-GE" sz="2900" dirty="0">
                <a:solidFill>
                  <a:schemeClr val="accent1">
                    <a:lumMod val="50000"/>
                  </a:schemeClr>
                </a:solidFill>
              </a:rPr>
              <a:t>ჯანდაცვის (ეპიდზედამხედველობა, იმუნიზაცია, დაავადებათა ადრეული გამოვლენა და სკრინინგი, ჯანმრთელობის ხელშეწყობა, პროფესიულ დაავადებათა პრევენცია, ტუბერკულოზის მართვა, აივ-ინფექცია/შიდსი), </a:t>
            </a:r>
            <a:endParaRPr lang="ka-GE" sz="29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ka-GE" sz="2900" dirty="0" smtClean="0">
                <a:solidFill>
                  <a:schemeClr val="accent1">
                    <a:lumMod val="50000"/>
                  </a:schemeClr>
                </a:solidFill>
              </a:rPr>
              <a:t>პირველადი </a:t>
            </a:r>
            <a:r>
              <a:rPr lang="ka-GE" sz="2900" dirty="0">
                <a:solidFill>
                  <a:schemeClr val="accent1">
                    <a:lumMod val="50000"/>
                  </a:schemeClr>
                </a:solidFill>
              </a:rPr>
              <a:t>ჯანდაცვის (სოფლის ექიმი) მიმართულებით, </a:t>
            </a:r>
            <a:endParaRPr lang="ka-GE" sz="29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170000"/>
              </a:lnSpc>
              <a:buFont typeface="Wingdings" pitchFamily="2" charset="2"/>
              <a:buChar char="§"/>
            </a:pPr>
            <a:r>
              <a:rPr lang="ka-GE" sz="2900" dirty="0" smtClean="0">
                <a:solidFill>
                  <a:schemeClr val="accent1">
                    <a:lumMod val="50000"/>
                  </a:schemeClr>
                </a:solidFill>
              </a:rPr>
              <a:t>ასევე</a:t>
            </a:r>
            <a:r>
              <a:rPr lang="ka-GE" sz="2900" dirty="0">
                <a:solidFill>
                  <a:schemeClr val="accent1">
                    <a:lumMod val="50000"/>
                  </a:schemeClr>
                </a:solidFill>
              </a:rPr>
              <a:t>, ფსიქიკური ჯანმრთელობა, ინფექციური დაავადებები, სასწრაფო დახმარება, ონკოჰემატოლოგია, დედათა და ბავშვთა ჯანმრთელობა, უსაფრთხო სისხლი, ინკურაბელურ პაციენტთა პალიატიური მზრუნველობა, სამხედრო ძალებში გასაწვევ პირთა სამედიცინო შემოწმება, რეფერალური მომსახურება</a:t>
            </a:r>
            <a:r>
              <a:rPr lang="ka-GE" sz="2900" dirty="0"/>
              <a:t>.</a:t>
            </a:r>
            <a:endParaRPr lang="en-US" sz="2900" dirty="0"/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78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over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 advAuto="0"/>
      <p:bldP spid="156" grpId="0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/>
          </p:cNvSpPr>
          <p:nvPr>
            <p:ph type="title"/>
          </p:nvPr>
        </p:nvSpPr>
        <p:spPr>
          <a:xfrm>
            <a:off x="1052945" y="446484"/>
            <a:ext cx="8722087" cy="126801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სახელმწიფო პროგრამები</a:t>
            </a:r>
            <a:endParaRPr b="1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" name="Diagram 1"/>
          <p:cNvGraphicFramePr/>
          <p:nvPr>
            <p:extLst/>
          </p:nvPr>
        </p:nvGraphicFramePr>
        <p:xfrm>
          <a:off x="2345531" y="1500188"/>
          <a:ext cx="7593507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19199" y="2210331"/>
            <a:ext cx="9739745" cy="3805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პროგრამების უმეტესობა მოქმედებს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ისტორიულად;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ნაწილი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ახალი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შემუშავებულია;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ზოგ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მათგანს დაემატა ახალი კომპონენტები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just"/>
            <a:endParaRPr lang="en-US" sz="225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ყოველი სიახლე, პროგრამის თუ კომპონენტის სახით საჭიროებს არგუმენტირებულ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დასაბუთებას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en-US" sz="2250" dirty="0">
              <a:solidFill>
                <a:schemeClr val="accent1">
                  <a:lumMod val="50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რატომ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როგორ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რა ეფექტს მოგვცემს? </a:t>
            </a:r>
            <a:endParaRPr lang="ka-GE" sz="2250" dirty="0">
              <a:solidFill>
                <a:schemeClr val="accent1">
                  <a:lumMod val="50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რამდენად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ხარჯთეფექტურია? </a:t>
            </a:r>
            <a:endParaRPr lang="en-US" sz="2250" dirty="0">
              <a:solidFill>
                <a:schemeClr val="accent1">
                  <a:lumMod val="50000"/>
                </a:schemeClr>
              </a:solidFill>
            </a:endParaRPr>
          </a:p>
          <a:p>
            <a:pPr algn="ctr" defTabSz="410751" hangingPunct="0"/>
            <a:endParaRPr lang="en-US" sz="1758" dirty="0">
              <a:solidFill>
                <a:srgbClr val="3E231A"/>
              </a:solidFill>
              <a:sym typeface="Papyrus"/>
            </a:endParaRPr>
          </a:p>
        </p:txBody>
      </p:sp>
    </p:spTree>
    <p:extLst>
      <p:ext uri="{BB962C8B-B14F-4D97-AF65-F5344CB8AC3E}">
        <p14:creationId xmlns:p14="http://schemas.microsoft.com/office/powerpoint/2010/main" val="2272550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warp dir="in"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პ</a:t>
            </a:r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როექტის ციკლი/პრობლემის იდენტიფიცირება</a:t>
            </a:r>
            <a:endParaRPr sz="2800" b="1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64" name="Shape 164"/>
          <p:cNvSpPr>
            <a:spLocks noGrp="1"/>
          </p:cNvSpPr>
          <p:nvPr>
            <p:ph type="body" idx="1"/>
          </p:nvPr>
        </p:nvSpPr>
        <p:spPr>
          <a:xfrm>
            <a:off x="1759527" y="1982391"/>
            <a:ext cx="8569145" cy="4107656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პროექტის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ერთ-ერთი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მთავარი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და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რთული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საკითხი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პრობლემის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იდენტიფიკაციაა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პრობლემა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სწორად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უნდა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შეირჩეს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ზუსტად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უნდა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იყოს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ფორმულირებული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პრობლემა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უნდა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პასუხობდეს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შემდეგ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კითხვებს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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რატომ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არსებობს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პრობლემა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?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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კონკრეტულად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რაში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მდგომარეობს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პრობლემა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?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რა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არის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ამ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პრობლემის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არსი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?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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ვინ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რა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წარმოქმნის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პრობლემას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?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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რა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ფაქტორები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ახდენენ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გავლენას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პრობლემაზე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? </a:t>
            </a:r>
          </a:p>
          <a:p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პრობლემის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განსაზღვრის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დროს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ასევე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უნდა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იქნას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გათვალსიწინებული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შემდეგი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კითხვები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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რამდენად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აქტუალურია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ეს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საკითხი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ბენეფიციარებისთვის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?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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რა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სავარაუდო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შედეგი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შეიძლება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მოჰყვეს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სიტუაციას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რომლის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შეცვლაც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გსურთ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?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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რა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შეიძლება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გაკეთდეს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სიტუაციის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გამოსასწორებლად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40954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pus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 advAuto="0"/>
      <p:bldP spid="164" grpId="0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algn="l" defTabSz="386106">
              <a:defRPr sz="4512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pPr>
            <a:r>
              <a:rPr lang="ka-GE" sz="3375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Didot"/>
              </a:rPr>
              <a:t>პრობლემის იდენტიფიცირება</a:t>
            </a:r>
            <a:endParaRPr sz="3375" b="1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Didot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080237438"/>
              </p:ext>
            </p:extLst>
          </p:nvPr>
        </p:nvGraphicFramePr>
        <p:xfrm>
          <a:off x="595745" y="1397000"/>
          <a:ext cx="10321637" cy="4925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5487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ll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/>
          </p:cNvSpPr>
          <p:nvPr>
            <p:ph type="title"/>
          </p:nvPr>
        </p:nvSpPr>
        <p:spPr>
          <a:xfrm>
            <a:off x="803564" y="446484"/>
            <a:ext cx="8631381" cy="148232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pPr defTabSz="386106">
              <a:defRPr sz="4512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pPr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Papyrus"/>
              </a:rPr>
              <a:t>პრობლემის იდენტიფიცირება/გამოცდილება -</a:t>
            </a:r>
            <a:r>
              <a:rPr lang="en-US" sz="2800" b="1" dirty="0">
                <a:solidFill>
                  <a:srgbClr val="C00000"/>
                </a:solidFill>
                <a:latin typeface="Sylfaen" pitchFamily="18" charset="0"/>
              </a:rPr>
              <a:t>C </a:t>
            </a:r>
            <a:r>
              <a:rPr lang="ka-GE" sz="2800" b="1" dirty="0">
                <a:solidFill>
                  <a:srgbClr val="C00000"/>
                </a:solidFill>
                <a:latin typeface="Sylfaen" pitchFamily="18" charset="0"/>
              </a:rPr>
              <a:t>ჰეპატიტის ელიმინაცია</a:t>
            </a:r>
            <a:br>
              <a:rPr lang="ka-GE" sz="2800" b="1" dirty="0">
                <a:solidFill>
                  <a:srgbClr val="C00000"/>
                </a:solidFill>
                <a:latin typeface="Sylfaen" pitchFamily="18" charset="0"/>
              </a:rPr>
            </a:br>
            <a:endParaRPr sz="2800" b="1" dirty="0">
              <a:latin typeface="Calibri"/>
              <a:ea typeface="Calibri"/>
              <a:cs typeface="Calibri"/>
              <a:sym typeface="Papyrus"/>
            </a:endParaRPr>
          </a:p>
        </p:txBody>
      </p:sp>
      <p:sp>
        <p:nvSpPr>
          <p:cNvPr id="172" name="Shape 172"/>
          <p:cNvSpPr>
            <a:spLocks noGrp="1"/>
          </p:cNvSpPr>
          <p:nvPr>
            <p:ph type="body" idx="1"/>
          </p:nvPr>
        </p:nvSpPr>
        <p:spPr>
          <a:xfrm>
            <a:off x="1190625" y="1704109"/>
            <a:ext cx="10114684" cy="438593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None/>
              <a:defRPr sz="2500"/>
            </a:pPr>
            <a:endParaRPr lang="ka-GE" sz="2391" b="1" dirty="0">
              <a:solidFill>
                <a:srgbClr val="C00000"/>
              </a:solidFill>
              <a:latin typeface="Sylfae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 sz="2500"/>
            </a:pPr>
            <a:r>
              <a:rPr lang="ka-GE" sz="2812" b="1" dirty="0">
                <a:solidFill>
                  <a:srgbClr val="C00000"/>
                </a:solidFill>
              </a:rPr>
              <a:t>C ჰეპატიტი მსოფლიოში</a:t>
            </a:r>
            <a:endParaRPr lang="en-US" sz="3094" b="1" i="1" dirty="0">
              <a:solidFill>
                <a:srgbClr val="C00000"/>
              </a:solidFill>
            </a:endParaRPr>
          </a:p>
          <a:p>
            <a:pPr algn="just"/>
            <a:r>
              <a:rPr lang="ka-GE" sz="2812" dirty="0">
                <a:solidFill>
                  <a:schemeClr val="accent1">
                    <a:lumMod val="50000"/>
                  </a:schemeClr>
                </a:solidFill>
              </a:rPr>
              <a:t>ჯანმრთელობის მსოფლიო ორგანიზაციის შეფასებით მსოფლიოში ქრონიკული C ჰეპატიტით 130-150 მილიონი ადამიანია დაავადებული და 350 000-დან 500000-მდე იღუპება ყოველწლიურად C ჰეპატიტთან დაკავშირებული ღვიძლის დაავადებებით.</a:t>
            </a:r>
          </a:p>
          <a:p>
            <a:pPr marL="0" indent="0" algn="just">
              <a:buNone/>
            </a:pPr>
            <a:r>
              <a:rPr lang="ka-GE" sz="2812" b="1" dirty="0">
                <a:solidFill>
                  <a:srgbClr val="C00000"/>
                </a:solidFill>
              </a:rPr>
              <a:t>C </a:t>
            </a:r>
            <a:r>
              <a:rPr lang="ka-GE" sz="2812" b="1" dirty="0">
                <a:solidFill>
                  <a:srgbClr val="C00000"/>
                </a:solidFill>
              </a:rPr>
              <a:t>ჰეპატიტი საქართველოში</a:t>
            </a:r>
            <a:endParaRPr lang="en-US" sz="3094" b="1" i="1" dirty="0">
              <a:solidFill>
                <a:srgbClr val="C00000"/>
              </a:solidFill>
            </a:endParaRPr>
          </a:p>
          <a:p>
            <a:pPr algn="just"/>
            <a:r>
              <a:rPr lang="ka-GE" sz="2812" dirty="0">
                <a:solidFill>
                  <a:schemeClr val="accent1">
                    <a:lumMod val="50000"/>
                  </a:schemeClr>
                </a:solidFill>
              </a:rPr>
              <a:t>2002 წლის კვლევის მონაცემებით ქ. თბილისში C ჰეპატიტის პრევალენტობა მოზრდილ მოსახლეობაში 6,7% შეადგენს და საქართველო, ჯანმრთელობის მსოფლიო ორგანიზაციის (WHO) მონაცემებით, მაღალი პრევალენტობის ქვეყნებს მიეკუთვნება.</a:t>
            </a:r>
            <a:r>
              <a:rPr lang="en-US" sz="2812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ka-GE" sz="2812" dirty="0">
              <a:solidFill>
                <a:schemeClr val="accent1">
                  <a:lumMod val="50000"/>
                </a:schemeClr>
              </a:solidFill>
            </a:endParaRPr>
          </a:p>
          <a:p>
            <a:endParaRPr sz="6187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207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" grpId="0" advAuto="0"/>
      <p:bldP spid="172" grpId="0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ka-GE" sz="2800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Papyrus"/>
              </a:rPr>
              <a:t>პრობლემის იდენტიფიცირება/გამოცდილება </a:t>
            </a:r>
            <a:r>
              <a:rPr lang="ka-GE" sz="2800" b="1" dirty="0">
                <a:latin typeface="Calibri"/>
                <a:ea typeface="Calibri"/>
                <a:cs typeface="Calibri"/>
                <a:sym typeface="Papyrus"/>
              </a:rPr>
              <a:t>-</a:t>
            </a:r>
            <a:r>
              <a:rPr lang="en-US" sz="2800" b="1" dirty="0">
                <a:solidFill>
                  <a:srgbClr val="C00000"/>
                </a:solidFill>
                <a:latin typeface="Sylfaen" pitchFamily="18" charset="0"/>
              </a:rPr>
              <a:t>C </a:t>
            </a:r>
            <a:r>
              <a:rPr lang="ka-GE" sz="2800" b="1" dirty="0">
                <a:solidFill>
                  <a:srgbClr val="C00000"/>
                </a:solidFill>
                <a:latin typeface="Sylfaen" pitchFamily="18" charset="0"/>
              </a:rPr>
              <a:t>ჰეპატიტის ელიმინაცია</a:t>
            </a:r>
            <a:endParaRPr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3783" y="1821656"/>
            <a:ext cx="9739744" cy="4393406"/>
          </a:xfrm>
        </p:spPr>
        <p:txBody>
          <a:bodyPr>
            <a:noAutofit/>
          </a:bodyPr>
          <a:lstStyle/>
          <a:p>
            <a:endParaRPr lang="ka-GE" sz="1406" dirty="0"/>
          </a:p>
          <a:p>
            <a:r>
              <a:rPr lang="ka-GE" sz="1800" dirty="0" smtClean="0">
                <a:solidFill>
                  <a:schemeClr val="accent1">
                    <a:lumMod val="50000"/>
                  </a:schemeClr>
                </a:solidFill>
              </a:rPr>
              <a:t>მაღალია 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C ჰეპატიტის გავრცელება ნარკოტიკების ინექციური გზით მომხმარებლებში და ქცევითი ზედამხედველობის კვლევების (Behavioral Surveillance Survey - BSS) მონაცემებით 57-74%-ს შეადგენს (BSS/USAID/GHPP), </a:t>
            </a:r>
            <a:endParaRPr lang="ka-GE" sz="1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მამაკაცები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, რომლებსაც აქვთ სექსი მამაკაცთან - 17,3% (BSS/CIF), </a:t>
            </a:r>
            <a:endParaRPr lang="ka-GE" sz="1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ჯანდაცვის 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მუშაკები - 5% (Health Research Union). </a:t>
            </a:r>
            <a:endParaRPr lang="ka-GE" sz="1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თავისუფლების 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აღკვეთის დაწესებულებებში 2004-2008 წელს ჩატარებული ტესტირების შედეგად გამოვლინდა, რომ ტესტირებულ 2031 პატიმარს შორის 52% იყო HCV დადებითი.</a:t>
            </a:r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HCV ინფექციის გავრცელება აივ ინფექცია/შიდსით დაავადებულებში 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შეადგენს 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48.6%-ს, </a:t>
            </a:r>
            <a:endParaRPr lang="ka-GE" sz="1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აივ 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ინფიცირებულ ნარკოტიკების ინექციური გზით მომხმარებლებში HCV პრევალენტობა 73.4%-ს აღწევს. </a:t>
            </a:r>
            <a:endParaRPr lang="ka-GE" sz="1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აღსანიშნავია</a:t>
            </a:r>
            <a:r>
              <a:rPr lang="ka-GE" sz="1800" dirty="0">
                <a:solidFill>
                  <a:schemeClr val="accent1">
                    <a:lumMod val="50000"/>
                  </a:schemeClr>
                </a:solidFill>
              </a:rPr>
              <a:t>, რომ C ჰეპატიტით გამოწვეული ღვიძლის ტერმინალური დაავადება აივ ინფექცია/შიდსით დაავადებულებში სიკვდილის მეორე წამყვანი მიზეზია საქართველოში. </a:t>
            </a:r>
            <a:endParaRPr lang="ka-GE" sz="18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1406" dirty="0"/>
          </a:p>
        </p:txBody>
      </p:sp>
    </p:spTree>
    <p:extLst>
      <p:ext uri="{BB962C8B-B14F-4D97-AF65-F5344CB8AC3E}">
        <p14:creationId xmlns:p14="http://schemas.microsoft.com/office/powerpoint/2010/main" val="4019795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</a:rPr>
              <a:t>პროექტის მიზანი და ამოცანები</a:t>
            </a:r>
            <a:endParaRPr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ka-GE" b="1" dirty="0">
                <a:solidFill>
                  <a:srgbClr val="C00000"/>
                </a:solidFill>
              </a:rPr>
              <a:t>მიზანი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არის ის საერთო შედეგი, რის მიღწევაც გვსურს. ნებისმიერი პროექტი ისახავს მიზანს, რომლის მისაღწევადაც კონკრეტული ნაბიჯები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(ამოცანები) უნდა გადადგათ.</a:t>
            </a:r>
          </a:p>
          <a:p>
            <a:pPr algn="just"/>
            <a:r>
              <a:rPr lang="ka-GE" b="1" dirty="0">
                <a:solidFill>
                  <a:srgbClr val="C00000"/>
                </a:solidFill>
              </a:rPr>
              <a:t>ამოცანები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 უნდა იყოს ნათელი და კონკრეტულად გამოხატავდეს მას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რისი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მიღწევა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გვსურს.</a:t>
            </a:r>
          </a:p>
        </p:txBody>
      </p:sp>
    </p:spTree>
    <p:extLst>
      <p:ext uri="{BB962C8B-B14F-4D97-AF65-F5344CB8AC3E}">
        <p14:creationId xmlns:p14="http://schemas.microsoft.com/office/powerpoint/2010/main" val="4174122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Double"/>
      </p:transition>
    </mc:Choice>
    <mc:Choice xmlns:p14="http://schemas.microsoft.com/office/powerpoint/2010/main" xmlns="" Requires="p14">
      <p:transition spd="slow">
        <p14:prism dir="d"/>
      </p:transition>
    </mc:Choice>
    <mc:Fallback xmlns:p14="http://schemas.microsoft.com/office/powerpoint/2010/main"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კურსის მიზანი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v"/>
            </a:pP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პროგრამების მართვის პრინციპების გაცნობა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მტკიცებულებებზე დაფუძნებული პოლიტიკის მნიშვნელობის გაცნობიერება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ჰეპატიტის ელიმინაციის პროგრამის მაგალითზე;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0289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/>
          </p:cNvSpPr>
          <p:nvPr>
            <p:ph type="title"/>
          </p:nvPr>
        </p:nvSpPr>
        <p:spPr>
          <a:xfrm>
            <a:off x="651164" y="446484"/>
            <a:ext cx="10418618" cy="14823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sz="2800" b="1" dirty="0" err="1" smtClean="0">
                <a:solidFill>
                  <a:schemeClr val="accent1">
                    <a:lumMod val="50000"/>
                  </a:schemeClr>
                </a:solidFill>
              </a:rPr>
              <a:t>პროექტის</a:t>
            </a:r>
            <a:r>
              <a:rPr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sz="2800" b="1" dirty="0" err="1" smtClean="0">
                <a:solidFill>
                  <a:schemeClr val="accent1">
                    <a:lumMod val="50000"/>
                  </a:schemeClr>
                </a:solidFill>
              </a:rPr>
              <a:t>ამოცანები</a:t>
            </a:r>
            <a:r>
              <a:rPr sz="2800" b="1" dirty="0" smtClean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sz="2800" b="1" dirty="0" err="1" smtClean="0">
                <a:solidFill>
                  <a:schemeClr val="accent1">
                    <a:lumMod val="50000"/>
                  </a:schemeClr>
                </a:solidFill>
              </a:rPr>
              <a:t>გამოცდილება</a:t>
            </a:r>
            <a:r>
              <a:rPr sz="2800" b="1" dirty="0" smtClean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en-US" sz="2800" b="1" dirty="0" smtClean="0">
                <a:solidFill>
                  <a:srgbClr val="C00000"/>
                </a:solidFill>
              </a:rPr>
              <a:t>C </a:t>
            </a:r>
            <a:r>
              <a:rPr lang="ka-GE" sz="2800" b="1" dirty="0" smtClean="0">
                <a:solidFill>
                  <a:srgbClr val="C00000"/>
                </a:solidFill>
              </a:rPr>
              <a:t>ჰეპატიტის ელიმინაცია</a:t>
            </a:r>
            <a:r>
              <a:rPr sz="2800" b="1" dirty="0" smtClean="0">
                <a:solidFill>
                  <a:srgbClr val="C00000"/>
                </a:solidFill>
              </a:rPr>
              <a:t> </a:t>
            </a:r>
            <a:endParaRPr sz="28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0625" y="1982390"/>
            <a:ext cx="9810750" cy="451539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ka-GE" b="1" dirty="0">
                <a:solidFill>
                  <a:srgbClr val="C00000"/>
                </a:solidFill>
              </a:rPr>
              <a:t>ამოცანების განსაზღვრისას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, ასევე მნიშვნელოვანია მტკიცებულებების გამოყენება, ვინაიდან მათზე დაფუძნებული ნაბიჯები არ მოგვცემს სწორი მიმართულებიდან გადახვევის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საშუალებას.</a:t>
            </a:r>
          </a:p>
          <a:p>
            <a:pPr marL="0" indent="0" algn="just">
              <a:buNone/>
            </a:pP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პროგრამის </a:t>
            </a:r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ძირითად ამოცანებად პირველ ეტაპზე განისაზღვრა პაციენტთა დიაგნოსტიკა და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მკურნალობა.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dirty="0" smtClean="0">
                <a:solidFill>
                  <a:srgbClr val="C00000"/>
                </a:solidFill>
              </a:rPr>
              <a:t>სადიაგნოსტიკო </a:t>
            </a:r>
            <a:r>
              <a:rPr lang="ka-GE" b="1" dirty="0">
                <a:solidFill>
                  <a:srgbClr val="C00000"/>
                </a:solidFill>
              </a:rPr>
              <a:t>კვლევების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ჩამონათვალის შემუშავებისას გამოყენებულ იქნა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 ჰეპატიტის მართვის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გაიდლაინი;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ახალი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თაობის მედიკამენტებით </a:t>
            </a:r>
            <a:r>
              <a:rPr lang="ka-GE" b="1" dirty="0">
                <a:solidFill>
                  <a:srgbClr val="C00000"/>
                </a:solidFill>
              </a:rPr>
              <a:t>მკურნალობის რეჟიმების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განსაზღვრისას საერთაშორისო გაიდლაინები.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23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" grpId="0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title"/>
          </p:nvPr>
        </p:nvSpPr>
        <p:spPr>
          <a:xfrm>
            <a:off x="803564" y="446484"/>
            <a:ext cx="9615053" cy="14823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</a:rPr>
              <a:t>პროექტის მონიტორინგი და შეფასება</a:t>
            </a:r>
            <a:endParaRPr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108364" y="1787236"/>
            <a:ext cx="8950035" cy="448140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მონიტორინგისა და შეფასების დროს გასათვალისწინებელია შემდეგი კითხვები: </a:t>
            </a: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რამდენად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ეფექტურად გამოიყენა ორგანიზაციამ დანახარჯები (შენატანები) სასურველი პროდუქტის მისაღებად? </a:t>
            </a: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რამდენად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ეფექტური აღმოჩნდა მიღებული პროდუქტი სასურველი შედეგის მისაღწევად? </a:t>
            </a: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რამდენად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მოსალოდნელი შედეგები გამოიღო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 lvl="1" algn="just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რა ზეგავლენა იქონია შედეგებმა სამიზნეზე და ორგანიზაციის ამოცანებზე? </a:t>
            </a: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რა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ფაქტორებმა იქონია სამიზნეზე გავლენა? </a:t>
            </a: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 algn="just">
              <a:buFont typeface="Arial" pitchFamily="34" charset="0"/>
              <a:buChar char="•"/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განხორციელებულმა ცვლილებამ რა გავლენა იქონია „ბენიფიციარების“ ცხოვრებაზე?</a:t>
            </a: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5520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Double"/>
      </p:transition>
    </mc:Choice>
    <mc:Choice xmlns:p14="http://schemas.microsoft.com/office/powerpoint/2010/main" xmlns="" Requires="p14">
      <p:transition spd="slow">
        <p14:prism dir="d"/>
      </p:transition>
    </mc:Choice>
    <mc:Fallback xmlns:p14="http://schemas.microsoft.com/office/powerpoint/2010/main"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dvAuto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title"/>
          </p:nvPr>
        </p:nvSpPr>
        <p:spPr>
          <a:xfrm>
            <a:off x="886691" y="446484"/>
            <a:ext cx="6816653" cy="14823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</a:rPr>
              <a:t>პროექტის მონიტორინგი და შეფასება</a:t>
            </a:r>
            <a:endParaRPr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54182" y="1982391"/>
            <a:ext cx="10072253" cy="42862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a-GE" b="1" dirty="0" smtClean="0">
                <a:solidFill>
                  <a:srgbClr val="C00000"/>
                </a:solidFill>
              </a:rPr>
              <a:t>მონიტორინგი</a:t>
            </a:r>
            <a:r>
              <a:rPr lang="ka-GE" dirty="0" smtClean="0"/>
              <a:t>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მუდმივად მიმდინარეობს და კამპანიის ყველა ეტაპზე ხდება შემოწმება, რამდენად სწორად მიმდინარეობს დაგეგმილი სამუშაოები</a:t>
            </a:r>
            <a:r>
              <a:rPr lang="ka-GE" dirty="0"/>
              <a:t>. </a:t>
            </a:r>
            <a:endParaRPr lang="ka-GE" dirty="0" smtClean="0"/>
          </a:p>
          <a:p>
            <a:pPr marL="0" indent="0" algn="just">
              <a:buNone/>
            </a:pPr>
            <a:r>
              <a:rPr lang="ka-GE" b="1" dirty="0" smtClean="0">
                <a:solidFill>
                  <a:srgbClr val="C00000"/>
                </a:solidFill>
              </a:rPr>
              <a:t>შეფასების</a:t>
            </a:r>
            <a:r>
              <a:rPr lang="ka-GE" dirty="0" smtClean="0"/>
              <a:t>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დროს გამოიკვეთება, რამდენად მიაღწიეთ დასახულ მიზნებს, ამოცანებსა და შედეგებს. შეფასება მონიტორინგთან შედარებით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უფრო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სიღრმისეულია,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ხარჯიანი.</a:t>
            </a:r>
          </a:p>
        </p:txBody>
      </p:sp>
    </p:spTree>
    <p:extLst>
      <p:ext uri="{BB962C8B-B14F-4D97-AF65-F5344CB8AC3E}">
        <p14:creationId xmlns:p14="http://schemas.microsoft.com/office/powerpoint/2010/main" val="22058165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Double"/>
      </p:transition>
    </mc:Choice>
    <mc:Choice xmlns:p14="http://schemas.microsoft.com/office/powerpoint/2010/main" xmlns="" Requires="p14">
      <p:transition spd="slow">
        <p14:prism dir="d"/>
      </p:transition>
    </mc:Choice>
    <mc:Fallback xmlns:p14="http://schemas.microsoft.com/office/powerpoint/2010/main"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dvAuto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title"/>
          </p:nvPr>
        </p:nvSpPr>
        <p:spPr>
          <a:xfrm>
            <a:off x="415640" y="446484"/>
            <a:ext cx="9393381" cy="14823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</a:rPr>
              <a:t>პროექტის მონიტორინგი და შეფასება/გამოცდილება - </a:t>
            </a:r>
            <a:r>
              <a:rPr lang="en-US" sz="2800" b="1" dirty="0" smtClean="0">
                <a:solidFill>
                  <a:srgbClr val="C00000"/>
                </a:solidFill>
              </a:rPr>
              <a:t>C </a:t>
            </a:r>
            <a:r>
              <a:rPr lang="ka-GE" sz="2800" b="1" dirty="0" smtClean="0">
                <a:solidFill>
                  <a:srgbClr val="C00000"/>
                </a:solidFill>
              </a:rPr>
              <a:t>ჰეპატიტის ელიმინაცია</a:t>
            </a:r>
            <a:endParaRPr sz="2800" b="1" dirty="0">
              <a:solidFill>
                <a:srgbClr val="C00000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37309" y="1982391"/>
            <a:ext cx="10238509" cy="428625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ka-GE" b="1" dirty="0" smtClean="0">
                <a:solidFill>
                  <a:srgbClr val="C00000"/>
                </a:solidFill>
              </a:rPr>
              <a:t>მონიტორინგისა </a:t>
            </a:r>
            <a:r>
              <a:rPr lang="ka-GE" b="1" dirty="0" smtClean="0">
                <a:solidFill>
                  <a:srgbClr val="C00000"/>
                </a:solidFill>
              </a:rPr>
              <a:t>და შეფასების ეტაპზე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, ასევე მნიშვნელოვანია მტკიცებულებების გამოყენება.</a:t>
            </a:r>
          </a:p>
          <a:p>
            <a:pPr marL="0" indent="0" algn="just">
              <a:buNone/>
            </a:pP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პროგრამის ფარგლებში ხორციელდება სერვისის მიმწოდებელი დაწესებულებების მონიტორინგი, რამდენად შეესაბამება პროგრამით მოთხოვნილ კრიტერიუმებს, სალიცენზიო და სხვა პირობებს. შემუშავებულია ხელსაწყო (კითხვარი) რის საფუძველზეც ხდება მათი შეფასება და პროგრამაში ჩართვა.</a:t>
            </a:r>
          </a:p>
          <a:p>
            <a:pPr marL="0" indent="0" algn="just">
              <a:buNone/>
            </a:pPr>
            <a:endParaRPr lang="ka-GE" sz="2601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ka-GE" sz="2601" b="1" dirty="0" smtClean="0">
                <a:solidFill>
                  <a:schemeClr val="accent1">
                    <a:lumMod val="50000"/>
                  </a:schemeClr>
                </a:solidFill>
              </a:rPr>
              <a:t>რაც </a:t>
            </a:r>
            <a:r>
              <a:rPr lang="ka-GE" sz="2601" b="1" dirty="0">
                <a:solidFill>
                  <a:schemeClr val="accent1">
                    <a:lumMod val="50000"/>
                  </a:schemeClr>
                </a:solidFill>
              </a:rPr>
              <a:t>შეეხება </a:t>
            </a:r>
            <a:r>
              <a:rPr lang="ka-GE" sz="2601" b="1" dirty="0">
                <a:solidFill>
                  <a:schemeClr val="accent1">
                    <a:lumMod val="50000"/>
                  </a:schemeClr>
                </a:solidFill>
              </a:rPr>
              <a:t>პროგრამის შეფასებას</a:t>
            </a:r>
            <a:r>
              <a:rPr lang="ka-GE" sz="2601" b="1" dirty="0">
                <a:solidFill>
                  <a:schemeClr val="accent1">
                    <a:lumMod val="50000"/>
                  </a:schemeClr>
                </a:solidFill>
              </a:rPr>
              <a:t>, გამოყენებულ უნდა იქნას სტატისტიკური მონაცემები, გამოკითხვის შედეგები, კვლევების მონაცემები, ინდიკატორების ანალიზი და სხვა</a:t>
            </a:r>
          </a:p>
        </p:txBody>
      </p:sp>
    </p:spTree>
    <p:extLst>
      <p:ext uri="{BB962C8B-B14F-4D97-AF65-F5344CB8AC3E}">
        <p14:creationId xmlns:p14="http://schemas.microsoft.com/office/powerpoint/2010/main" val="34237519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Double"/>
      </p:transition>
    </mc:Choice>
    <mc:Choice xmlns:p14="http://schemas.microsoft.com/office/powerpoint/2010/main" xmlns="" Requires="p14">
      <p:transition spd="slow">
        <p14:prism dir="d"/>
      </p:transition>
    </mc:Choice>
    <mc:Fallback xmlns:p14="http://schemas.microsoft.com/office/powerpoint/2010/main"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dvAuto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title"/>
          </p:nvPr>
        </p:nvSpPr>
        <p:spPr>
          <a:xfrm>
            <a:off x="1288473" y="446484"/>
            <a:ext cx="6927272" cy="14823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ka-GE" sz="3200" b="1" dirty="0" smtClean="0">
                <a:solidFill>
                  <a:schemeClr val="accent1">
                    <a:lumMod val="50000"/>
                  </a:schemeClr>
                </a:solidFill>
              </a:rPr>
              <a:t>დაინტერესებული მხარეები</a:t>
            </a:r>
            <a:endParaRPr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440873" y="1982391"/>
            <a:ext cx="9019309" cy="4286250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პროექტის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განხორციელებისას მნიშვნელოვანია თანამშრომლობა სხვადასხვა </a:t>
            </a:r>
            <a:r>
              <a:rPr lang="ka-GE" sz="2250" b="1" dirty="0">
                <a:solidFill>
                  <a:srgbClr val="C00000"/>
                </a:solidFill>
              </a:rPr>
              <a:t>დაინტერესებულ პირთა ჯგუფებთან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, ინსტიტუტებთან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სამოქალაქო საზოგადოებასთან, არასამთავრობო თუ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სამთავრობო ორგანიზაციებთან,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რომლებისთვისაც </a:t>
            </a:r>
            <a:r>
              <a:rPr lang="ka-GE" sz="2250" dirty="0">
                <a:solidFill>
                  <a:schemeClr val="accent1">
                    <a:lumMod val="50000"/>
                  </a:schemeClr>
                </a:solidFill>
              </a:rPr>
              <a:t>მოცემული საკითხი აქტუალურია, ან შეუძლია მოცემულ საკითხზე გავლენა იქონიოს. </a:t>
            </a:r>
            <a:endParaRPr lang="ka-GE" sz="225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ka-GE" sz="2250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ka-GE" sz="2800" dirty="0">
                <a:solidFill>
                  <a:schemeClr val="accent1">
                    <a:lumMod val="50000"/>
                  </a:schemeClr>
                </a:solidFill>
              </a:rPr>
              <a:t>მთავრობა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ka-GE" sz="2800" dirty="0">
                <a:solidFill>
                  <a:schemeClr val="accent1">
                    <a:lumMod val="50000"/>
                  </a:schemeClr>
                </a:solidFill>
              </a:rPr>
              <a:t>მოქალაქეები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ka-GE" sz="2800" dirty="0">
                <a:solidFill>
                  <a:schemeClr val="accent1">
                    <a:lumMod val="50000"/>
                  </a:schemeClr>
                </a:solidFill>
              </a:rPr>
              <a:t>არასამთავრობო ორგანიზაციები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ka-GE" sz="2800" dirty="0">
                <a:solidFill>
                  <a:schemeClr val="accent1">
                    <a:lumMod val="50000"/>
                  </a:schemeClr>
                </a:solidFill>
              </a:rPr>
              <a:t>ექსპერტები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ka-GE" sz="2800" dirty="0">
                <a:solidFill>
                  <a:schemeClr val="accent1">
                    <a:lumMod val="50000"/>
                  </a:schemeClr>
                </a:solidFill>
              </a:rPr>
              <a:t>მასმედია</a:t>
            </a:r>
          </a:p>
          <a:p>
            <a:pPr marL="0" indent="0" algn="just">
              <a:buNone/>
            </a:pPr>
            <a:r>
              <a:rPr lang="ka-GE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5847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Double"/>
      </p:transition>
    </mc:Choice>
    <mc:Choice xmlns:p14="http://schemas.microsoft.com/office/powerpoint/2010/main" xmlns="" Requires="p14">
      <p:transition spd="slow">
        <p14:prism dir="d"/>
      </p:transition>
    </mc:Choice>
    <mc:Fallback xmlns:p14="http://schemas.microsoft.com/office/powerpoint/2010/main"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dvAuto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title"/>
          </p:nvPr>
        </p:nvSpPr>
        <p:spPr>
          <a:xfrm>
            <a:off x="720436" y="446484"/>
            <a:ext cx="7703127" cy="14823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</a:rPr>
              <a:t>დაინტერესებული მხარეები/გამოცდილება -</a:t>
            </a:r>
            <a:r>
              <a:rPr lang="en-US" sz="2800" b="1" dirty="0" smtClean="0">
                <a:solidFill>
                  <a:srgbClr val="C00000"/>
                </a:solidFill>
              </a:rPr>
              <a:t>C </a:t>
            </a:r>
            <a:r>
              <a:rPr lang="ka-GE" sz="2800" b="1" dirty="0" smtClean="0">
                <a:solidFill>
                  <a:srgbClr val="C00000"/>
                </a:solidFill>
              </a:rPr>
              <a:t>ჰეპატიტის ელიმინაცია</a:t>
            </a:r>
            <a:endParaRPr sz="2800" b="1" dirty="0">
              <a:solidFill>
                <a:srgbClr val="C00000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1828801" y="2287525"/>
            <a:ext cx="9060872" cy="4140984"/>
          </a:xfrm>
          <a:prstGeom prst="triangle">
            <a:avLst>
              <a:gd name="adj" fmla="val 49057"/>
            </a:avLst>
          </a:prstGeom>
          <a:blipFill rotWithShape="1">
            <a:blip r:embed="rId3"/>
            <a:srcRect/>
            <a:tile tx="0" ty="0" sx="100000" sy="100000" flip="none" algn="tl"/>
          </a:blip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2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endParaRPr lang="en-US" sz="2109" kern="0">
              <a:solidFill>
                <a:srgbClr val="FFFFFF"/>
              </a:solidFill>
              <a:effectLst>
                <a:outerShdw blurRad="76200" dist="12700" dir="5400000" rotWithShape="0">
                  <a:srgbClr val="000000">
                    <a:alpha val="50000"/>
                  </a:srgbClr>
                </a:outerShdw>
              </a:effectLst>
              <a:latin typeface="Papyrus"/>
              <a:sym typeface="Papyrus"/>
            </a:endParaRPr>
          </a:p>
        </p:txBody>
      </p:sp>
      <p:sp>
        <p:nvSpPr>
          <p:cNvPr id="6" name="Oval 5"/>
          <p:cNvSpPr/>
          <p:nvPr/>
        </p:nvSpPr>
        <p:spPr>
          <a:xfrm>
            <a:off x="5560219" y="2667871"/>
            <a:ext cx="1285875" cy="557852"/>
          </a:xfrm>
          <a:prstGeom prst="ellipse">
            <a:avLst/>
          </a:prstGeom>
          <a:solidFill>
            <a:srgbClr val="C0000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2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endParaRPr lang="en-US" sz="2109" kern="0">
              <a:solidFill>
                <a:srgbClr val="FFFFFF"/>
              </a:solidFill>
              <a:effectLst>
                <a:outerShdw blurRad="76200" dist="12700" dir="5400000" rotWithShape="0">
                  <a:srgbClr val="000000">
                    <a:alpha val="50000"/>
                  </a:srgbClr>
                </a:outerShdw>
              </a:effectLst>
              <a:latin typeface="Papyrus"/>
              <a:sym typeface="Papyru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0219" y="2802258"/>
            <a:ext cx="1125141" cy="3426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r>
              <a:rPr lang="ka-GE" sz="1758" kern="0" dirty="0">
                <a:solidFill>
                  <a:srgbClr val="3E231A"/>
                </a:solidFill>
                <a:latin typeface="Papyrus"/>
                <a:sym typeface="Papyrus"/>
              </a:rPr>
              <a:t>მთავრობა</a:t>
            </a:r>
            <a:endParaRPr lang="en-US" sz="1758" kern="0" dirty="0">
              <a:solidFill>
                <a:srgbClr val="3E231A"/>
              </a:solidFill>
              <a:latin typeface="Papyrus"/>
              <a:sym typeface="Papyru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542235" y="3685855"/>
            <a:ext cx="1446609" cy="557852"/>
          </a:xfrm>
          <a:prstGeom prst="ellipse">
            <a:avLst/>
          </a:prstGeom>
          <a:solidFill>
            <a:srgbClr val="0070C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2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endParaRPr lang="en-US" sz="2109" kern="0">
              <a:solidFill>
                <a:srgbClr val="FFFFFF"/>
              </a:solidFill>
              <a:effectLst>
                <a:outerShdw blurRad="76200" dist="12700" dir="5400000" rotWithShape="0">
                  <a:srgbClr val="000000">
                    <a:alpha val="50000"/>
                  </a:srgbClr>
                </a:outerShdw>
              </a:effectLst>
              <a:latin typeface="Papyrus"/>
              <a:sym typeface="Papyru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9391" y="3847031"/>
            <a:ext cx="1339453" cy="3426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r>
              <a:rPr lang="ka-GE" sz="1758" kern="0" dirty="0">
                <a:solidFill>
                  <a:srgbClr val="3E231A"/>
                </a:solidFill>
                <a:latin typeface="Papyrus"/>
                <a:sym typeface="Papyrus"/>
              </a:rPr>
              <a:t>სამინისტრო</a:t>
            </a:r>
            <a:endParaRPr lang="en-US" sz="1758" kern="0" dirty="0">
              <a:solidFill>
                <a:srgbClr val="3E231A"/>
              </a:solidFill>
              <a:latin typeface="Papyrus"/>
              <a:sym typeface="Papyru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176367" y="3798305"/>
            <a:ext cx="1687711" cy="557852"/>
          </a:xfrm>
          <a:prstGeom prst="ellipse">
            <a:avLst/>
          </a:prstGeom>
          <a:solidFill>
            <a:srgbClr val="00B05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2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endParaRPr lang="en-US" sz="2109" kern="0">
              <a:solidFill>
                <a:srgbClr val="FFFFFF"/>
              </a:solidFill>
              <a:effectLst>
                <a:outerShdw blurRad="76200" dist="12700" dir="5400000" rotWithShape="0">
                  <a:srgbClr val="000000">
                    <a:alpha val="50000"/>
                  </a:srgbClr>
                </a:outerShdw>
              </a:effectLst>
              <a:latin typeface="Papyrus"/>
              <a:sym typeface="Papyru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1047" y="3911195"/>
            <a:ext cx="1125141" cy="3426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r>
              <a:rPr lang="ka-GE" sz="1758" kern="0" dirty="0">
                <a:solidFill>
                  <a:srgbClr val="3E231A"/>
                </a:solidFill>
                <a:latin typeface="Papyrus"/>
                <a:sym typeface="Papyrus"/>
              </a:rPr>
              <a:t>გილიადი</a:t>
            </a:r>
            <a:endParaRPr lang="en-US" sz="1758" kern="0" dirty="0">
              <a:solidFill>
                <a:srgbClr val="3E231A"/>
              </a:solidFill>
              <a:latin typeface="Papyrus"/>
              <a:sym typeface="Papyru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792140" y="4615371"/>
            <a:ext cx="1553766" cy="55785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2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endParaRPr lang="en-US" sz="2109" kern="0">
              <a:solidFill>
                <a:srgbClr val="FFFFFF"/>
              </a:solidFill>
              <a:effectLst>
                <a:outerShdw blurRad="76200" dist="12700" dir="5400000" rotWithShape="0">
                  <a:srgbClr val="000000">
                    <a:alpha val="50000"/>
                  </a:srgbClr>
                </a:outerShdw>
              </a:effectLst>
              <a:latin typeface="Papyrus"/>
              <a:sym typeface="Papyru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13609" y="4731069"/>
            <a:ext cx="910828" cy="3426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r>
              <a:rPr lang="en-US" sz="1758" kern="0" dirty="0">
                <a:solidFill>
                  <a:srgbClr val="3E231A"/>
                </a:solidFill>
                <a:latin typeface="Papyrus"/>
                <a:sym typeface="Papyrus"/>
              </a:rPr>
              <a:t>CDC</a:t>
            </a:r>
            <a:endParaRPr lang="en-US" sz="1758" kern="0" dirty="0">
              <a:solidFill>
                <a:srgbClr val="3E231A"/>
              </a:solidFill>
              <a:latin typeface="Papyrus"/>
              <a:sym typeface="Papyru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606443" y="4714870"/>
            <a:ext cx="2035969" cy="55785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2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endParaRPr lang="en-US" sz="2109" kern="0">
              <a:solidFill>
                <a:srgbClr val="FFFFFF"/>
              </a:solidFill>
              <a:effectLst>
                <a:outerShdw blurRad="76200" dist="12700" dir="5400000" rotWithShape="0">
                  <a:srgbClr val="000000">
                    <a:alpha val="50000"/>
                  </a:srgbClr>
                </a:outerShdw>
              </a:effectLst>
              <a:latin typeface="Papyrus"/>
              <a:sym typeface="Papyru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88844" y="4812680"/>
            <a:ext cx="1232297" cy="3426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r>
              <a:rPr lang="en-US" sz="1758" kern="0" dirty="0">
                <a:solidFill>
                  <a:srgbClr val="3E231A"/>
                </a:solidFill>
                <a:latin typeface="Papyrus"/>
                <a:sym typeface="Papyrus"/>
              </a:rPr>
              <a:t>NCDC</a:t>
            </a:r>
            <a:endParaRPr lang="en-US" sz="1758" kern="0" dirty="0">
              <a:solidFill>
                <a:srgbClr val="3E231A"/>
              </a:solidFill>
              <a:latin typeface="Papyrus"/>
              <a:sym typeface="Papyru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435453" y="5239621"/>
            <a:ext cx="1660922" cy="55785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2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endParaRPr lang="en-US" sz="2109" kern="0">
              <a:solidFill>
                <a:srgbClr val="FFFFFF"/>
              </a:solidFill>
              <a:effectLst>
                <a:outerShdw blurRad="76200" dist="12700" dir="5400000" rotWithShape="0">
                  <a:srgbClr val="000000">
                    <a:alpha val="50000"/>
                  </a:srgbClr>
                </a:outerShdw>
              </a:effectLst>
              <a:latin typeface="Papyrus"/>
              <a:sym typeface="Papyru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96187" y="5347219"/>
            <a:ext cx="1500188" cy="3426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r>
              <a:rPr lang="ka-GE" sz="1758" kern="0" dirty="0">
                <a:solidFill>
                  <a:srgbClr val="3E231A"/>
                </a:solidFill>
                <a:latin typeface="Papyrus"/>
                <a:sym typeface="Papyrus"/>
              </a:rPr>
              <a:t>მოსახლეობა</a:t>
            </a:r>
            <a:endParaRPr lang="en-US" sz="1758" kern="0" dirty="0">
              <a:solidFill>
                <a:srgbClr val="3E231A"/>
              </a:solidFill>
              <a:latin typeface="Papyrus"/>
              <a:sym typeface="Papyrus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3095625" y="5346777"/>
            <a:ext cx="2169914" cy="5578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2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endParaRPr lang="en-US" sz="2109" kern="0">
              <a:solidFill>
                <a:srgbClr val="FFFFFF"/>
              </a:solidFill>
              <a:effectLst>
                <a:outerShdw blurRad="76200" dist="12700" dir="5400000" rotWithShape="0">
                  <a:srgbClr val="000000">
                    <a:alpha val="50000"/>
                  </a:srgbClr>
                </a:outerShdw>
              </a:effectLst>
              <a:latin typeface="Papyrus"/>
              <a:sym typeface="Papyru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17094" y="5421629"/>
            <a:ext cx="1607344" cy="4617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r>
              <a:rPr lang="ka-GE" sz="1266" kern="0" dirty="0">
                <a:solidFill>
                  <a:srgbClr val="3E231A"/>
                </a:solidFill>
                <a:latin typeface="Papyrus"/>
                <a:sym typeface="Papyrus"/>
              </a:rPr>
              <a:t>ადგილობრივი თვითმმართველობა</a:t>
            </a:r>
            <a:endParaRPr lang="en-US" sz="1266" kern="0" dirty="0">
              <a:solidFill>
                <a:srgbClr val="3E231A"/>
              </a:solidFill>
              <a:latin typeface="Papyrus"/>
              <a:sym typeface="Papyrus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5720953" y="5341643"/>
            <a:ext cx="1299270" cy="557852"/>
          </a:xfrm>
          <a:prstGeom prst="ellipse">
            <a:avLst/>
          </a:prstGeom>
          <a:solidFill>
            <a:srgbClr val="00B0F0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2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endParaRPr lang="en-US" sz="2109" kern="0">
              <a:solidFill>
                <a:srgbClr val="FFFFFF"/>
              </a:solidFill>
              <a:effectLst>
                <a:outerShdw blurRad="76200" dist="12700" dir="5400000" rotWithShape="0">
                  <a:srgbClr val="000000">
                    <a:alpha val="50000"/>
                  </a:srgbClr>
                </a:outerShdw>
              </a:effectLst>
              <a:latin typeface="Papyrus"/>
              <a:sym typeface="Papyru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88844" y="5481164"/>
            <a:ext cx="857250" cy="3426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hangingPunct="0"/>
            <a:r>
              <a:rPr lang="en-US" sz="1758" kern="0" dirty="0">
                <a:solidFill>
                  <a:srgbClr val="3E231A"/>
                </a:solidFill>
                <a:latin typeface="Papyrus"/>
                <a:sym typeface="Papyrus"/>
              </a:rPr>
              <a:t>NGO</a:t>
            </a:r>
            <a:endParaRPr lang="en-US" sz="1758" kern="0" dirty="0">
              <a:solidFill>
                <a:srgbClr val="3E231A"/>
              </a:solidFill>
              <a:latin typeface="Papyrus"/>
              <a:sym typeface="Papyrus"/>
            </a:endParaRPr>
          </a:p>
        </p:txBody>
      </p:sp>
    </p:spTree>
    <p:extLst>
      <p:ext uri="{BB962C8B-B14F-4D97-AF65-F5344CB8AC3E}">
        <p14:creationId xmlns:p14="http://schemas.microsoft.com/office/powerpoint/2010/main" val="20239147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Double"/>
      </p:transition>
    </mc:Choice>
    <mc:Choice xmlns:p14="http://schemas.microsoft.com/office/powerpoint/2010/main" xmlns="" Requires="p14">
      <p:transition spd="slow">
        <p14:prism dir="d"/>
      </p:transition>
    </mc:Choice>
    <mc:Fallback xmlns:p14="http://schemas.microsoft.com/office/powerpoint/2010/main"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dvAuto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მადლობა ყურადღებისთვის!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072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3100" b="1" dirty="0" smtClean="0">
                <a:solidFill>
                  <a:srgbClr val="C00000"/>
                </a:solidFill>
              </a:rPr>
              <a:t/>
            </a:r>
            <a:br>
              <a:rPr lang="ka-GE" sz="3100" b="1" dirty="0" smtClean="0">
                <a:solidFill>
                  <a:srgbClr val="C00000"/>
                </a:solidFill>
              </a:rPr>
            </a:br>
            <a:r>
              <a:rPr lang="ka-GE" sz="3100" b="1" dirty="0">
                <a:solidFill>
                  <a:srgbClr val="C00000"/>
                </a:solidFill>
              </a:rPr>
              <a:t/>
            </a:r>
            <a:br>
              <a:rPr lang="ka-GE" sz="3100" b="1" dirty="0">
                <a:solidFill>
                  <a:srgbClr val="C00000"/>
                </a:solidFill>
              </a:rPr>
            </a:br>
            <a:r>
              <a:rPr lang="ka-GE" sz="3100" b="1" dirty="0" smtClean="0">
                <a:solidFill>
                  <a:srgbClr val="C00000"/>
                </a:solidFill>
              </a:rPr>
              <a:t>თავი 1- პროგრამის მართვა, პროგრამის დოკუმენტი</a:t>
            </a:r>
            <a:br>
              <a:rPr lang="ka-GE" sz="3100" b="1" dirty="0" smtClean="0">
                <a:solidFill>
                  <a:srgbClr val="C00000"/>
                </a:solidFill>
              </a:rPr>
            </a:br>
            <a:r>
              <a:rPr lang="ka-GE" sz="3100" b="1" dirty="0">
                <a:solidFill>
                  <a:srgbClr val="C00000"/>
                </a:solidFill>
              </a:rPr>
              <a:t/>
            </a:r>
            <a:br>
              <a:rPr lang="ka-GE" sz="3100" b="1" dirty="0">
                <a:solidFill>
                  <a:srgbClr val="C00000"/>
                </a:solidFill>
              </a:rPr>
            </a:br>
            <a:r>
              <a:rPr lang="ka-GE" sz="3100" b="1" dirty="0">
                <a:solidFill>
                  <a:schemeClr val="accent1">
                    <a:lumMod val="50000"/>
                  </a:schemeClr>
                </a:solidFill>
              </a:rPr>
              <a:t>პროგრამის მართვა ეფუძნება სამ ძირითად </a:t>
            </a:r>
            <a:r>
              <a:rPr lang="ka-GE" sz="3100" b="1" dirty="0" smtClean="0">
                <a:solidFill>
                  <a:schemeClr val="accent1">
                    <a:lumMod val="50000"/>
                  </a:schemeClr>
                </a:solidFill>
              </a:rPr>
              <a:t>ელემენტს: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07344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9984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2800" b="1" dirty="0">
                <a:solidFill>
                  <a:schemeClr val="accent1">
                    <a:lumMod val="50000"/>
                  </a:schemeClr>
                </a:solidFill>
              </a:rPr>
              <a:t>პროგრამის დაგეგმვის პროცესში გამოიყოფა შემდეგი ძირითადი ეტაპები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72516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7980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>
                <a:solidFill>
                  <a:schemeClr val="accent1">
                    <a:lumMod val="50000"/>
                  </a:schemeClr>
                </a:solidFill>
              </a:rPr>
              <a:t>პროგრამის განხორციელების პროცესში გასათვალისწინებელია: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2800" dirty="0">
                <a:solidFill>
                  <a:schemeClr val="accent1">
                    <a:lumMod val="50000"/>
                  </a:schemeClr>
                </a:solidFill>
              </a:rPr>
            </a:b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განხორციელების სცენარები (უშუალო განხორციელება ან ზედამხედველობა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marL="0" lvl="0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პასუხისმგებლობების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განაწილება</a:t>
            </a:r>
          </a:p>
          <a:p>
            <a:pPr marL="0" lvl="0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ანგარიშგების ფორმატის/წესების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შემუშავება</a:t>
            </a:r>
          </a:p>
          <a:p>
            <a:pPr marL="0" lvl="0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აღსრულების მექანიზმები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605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100" b="1" dirty="0">
                <a:solidFill>
                  <a:schemeClr val="accent1">
                    <a:lumMod val="50000"/>
                  </a:schemeClr>
                </a:solidFill>
              </a:rPr>
              <a:t>პროგრამის შეფასების პროცესში გასათვალისწინებელია: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საინფორმაციო ნაკადები/მონაცემთა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მოგროვება/ანალიზი</a:t>
            </a:r>
          </a:p>
          <a:p>
            <a:pPr lvl="0"/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მონიტორინგისა 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და აღსრულების მექანიზმების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ურთიერთკავშირი</a:t>
            </a:r>
          </a:p>
          <a:p>
            <a:pPr marL="0" lvl="0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დასკვნები, რეკომენდაციები მომდევნო წლის პროგრამისთვის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278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800" b="1" dirty="0">
                <a:solidFill>
                  <a:schemeClr val="accent1">
                    <a:lumMod val="50000"/>
                  </a:schemeClr>
                </a:solidFill>
              </a:rPr>
              <a:t>პროგრამის დოკუმენტი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80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პროგრამის </a:t>
            </a:r>
            <a:r>
              <a:rPr lang="ka-GE" b="1" dirty="0">
                <a:solidFill>
                  <a:srgbClr val="C00000"/>
                </a:solidFill>
              </a:rPr>
              <a:t>დოკუმენტის სტრუქტურა </a:t>
            </a:r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(სარეკომენდაციო) შეიძლება წარმოვიდგინოთ შემდეგი სახით: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პროგრამის მიზანი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პროგრამის ამოცანა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პროგრამის მოსარგებლეები/პროგრამაში ჩართვის კრიტერიუმები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მომსახურების მოცულობა/სერვისები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დაფინანსების მექანიზმები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განხორციელების მექანიზმები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მომსახურების მიმწოდებლები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ბიუჯეტი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039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xfrm>
            <a:off x="637309" y="446484"/>
            <a:ext cx="9809018" cy="14823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pPr>
            <a:r>
              <a:rPr lang="ka-GE" sz="3600" b="1" dirty="0">
                <a:solidFill>
                  <a:srgbClr val="C00000"/>
                </a:solidFill>
              </a:rPr>
              <a:t>თავი </a:t>
            </a:r>
            <a:r>
              <a:rPr lang="en-US" sz="3600" b="1" dirty="0">
                <a:solidFill>
                  <a:srgbClr val="C00000"/>
                </a:solidFill>
              </a:rPr>
              <a:t>II </a:t>
            </a:r>
            <a:r>
              <a:rPr lang="ka-GE" sz="3600" b="1" dirty="0">
                <a:solidFill>
                  <a:srgbClr val="C00000"/>
                </a:solidFill>
              </a:rPr>
              <a:t>- </a:t>
            </a:r>
            <a:r>
              <a:rPr lang="en-US" sz="3600" b="1" dirty="0" err="1">
                <a:solidFill>
                  <a:srgbClr val="C00000"/>
                </a:solidFill>
              </a:rPr>
              <a:t>მტკიცებულებე</a:t>
            </a:r>
            <a:r>
              <a:rPr lang="ka-GE" sz="3600" b="1" dirty="0">
                <a:solidFill>
                  <a:srgbClr val="C00000"/>
                </a:solidFill>
              </a:rPr>
              <a:t>ბის მნიშვნელობა ჯანდაცვის პ</a:t>
            </a:r>
            <a:r>
              <a:rPr lang="en-US" sz="3600" b="1" dirty="0" err="1">
                <a:solidFill>
                  <a:srgbClr val="C00000"/>
                </a:solidFill>
              </a:rPr>
              <a:t>ოლიტიკის</a:t>
            </a: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en-US" sz="3600" b="1" dirty="0" err="1">
                <a:solidFill>
                  <a:srgbClr val="C00000"/>
                </a:solidFill>
              </a:rPr>
              <a:t>შემუშავების</a:t>
            </a: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en-US" sz="3600" b="1" dirty="0" err="1">
                <a:solidFill>
                  <a:srgbClr val="C00000"/>
                </a:solidFill>
              </a:rPr>
              <a:t>პროცესში</a:t>
            </a:r>
            <a:r>
              <a:rPr lang="ka-GE" sz="3375" b="1" dirty="0" smtClean="0">
                <a:solidFill>
                  <a:srgbClr val="176A53"/>
                </a:solidFill>
                <a:latin typeface="Calibri"/>
                <a:ea typeface="Calibri"/>
                <a:cs typeface="Calibri"/>
              </a:rPr>
              <a:t/>
            </a:r>
            <a:br>
              <a:rPr lang="ka-GE" sz="3375" b="1" dirty="0" smtClean="0">
                <a:solidFill>
                  <a:srgbClr val="176A53"/>
                </a:solidFill>
                <a:latin typeface="Calibri"/>
                <a:ea typeface="Calibri"/>
                <a:cs typeface="Calibri"/>
              </a:rPr>
            </a:br>
            <a:r>
              <a:rPr lang="ka-GE" sz="3375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რისთვის </a:t>
            </a:r>
            <a:r>
              <a:rPr lang="ka-GE" sz="3375" b="1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გვჭირდება მტკიცებულებები?</a:t>
            </a:r>
            <a:endParaRPr sz="3375" b="1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2" name="Shape 132"/>
          <p:cNvSpPr>
            <a:spLocks noGrp="1"/>
          </p:cNvSpPr>
          <p:nvPr>
            <p:ph type="body" idx="1"/>
          </p:nvPr>
        </p:nvSpPr>
        <p:spPr>
          <a:xfrm>
            <a:off x="1385455" y="2119745"/>
            <a:ext cx="9060872" cy="397030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/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შევაფასოთ </a:t>
            </a:r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პოლიტიკური გარემო და როგორ იცვლება </a:t>
            </a:r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ის;</a:t>
            </a:r>
            <a:endParaRPr lang="en-US" sz="253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შევაფასოთ ცვლილებების გავლენა პოლიტიკის </a:t>
            </a:r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შედეგებზე; </a:t>
            </a:r>
            <a:endParaRPr lang="en-US" sz="2531" dirty="0">
              <a:solidFill>
                <a:schemeClr val="accent1">
                  <a:lumMod val="50000"/>
                </a:schemeClr>
              </a:solidFill>
            </a:endParaRPr>
          </a:p>
          <a:p>
            <a:pPr lvl="0" algn="just"/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წარმოვიდგინოთ კავშირი სტრატეგიულ მიმართულებებს, მოსალოდნელ შედეგებსა და პოლიტიკის მიზნებს შორის, რათა დაინახოთ, რომ არსებობს არგუმენტებისა და მტკიცებულებების მკვეთრი ზღვარი იმას შორის, რისკენაც ვისწრაფით და რასაც ვაკეთებთ </a:t>
            </a:r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ახლა;</a:t>
            </a:r>
            <a:endParaRPr lang="en-US" sz="2531" dirty="0">
              <a:solidFill>
                <a:schemeClr val="accent1">
                  <a:lumMod val="50000"/>
                </a:schemeClr>
              </a:solidFill>
            </a:endParaRPr>
          </a:p>
          <a:p>
            <a:pPr lvl="0" algn="just"/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განვსაზღვროთ რა გვჭირდება იმისთვის რომ მივაღწიოთ სტრატეგიულ მიზნებს თუ შუალედურ </a:t>
            </a:r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ამოცანებს;</a:t>
            </a:r>
            <a:endParaRPr lang="en-US" sz="2531" dirty="0">
              <a:solidFill>
                <a:schemeClr val="accent1">
                  <a:lumMod val="50000"/>
                </a:schemeClr>
              </a:solidFill>
            </a:endParaRPr>
          </a:p>
          <a:p>
            <a:pPr lvl="0" algn="just"/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მოვახდინოთ ზეგავლენა სხვებზე ისე, რომ ისინი დაგვეხმარონ მიზნების </a:t>
            </a:r>
            <a:r>
              <a:rPr lang="ka-GE" sz="2531" dirty="0">
                <a:solidFill>
                  <a:schemeClr val="accent1">
                    <a:lumMod val="50000"/>
                  </a:schemeClr>
                </a:solidFill>
              </a:rPr>
              <a:t>მიღწევაში.</a:t>
            </a:r>
            <a:endParaRPr lang="en-US" sz="2531" dirty="0">
              <a:solidFill>
                <a:schemeClr val="accent1">
                  <a:lumMod val="50000"/>
                </a:schemeClr>
              </a:solidFill>
            </a:endParaRPr>
          </a:p>
          <a:p>
            <a:pPr algn="ctr" defTabSz="320385">
              <a:spcBef>
                <a:spcPts val="0"/>
              </a:spcBef>
              <a:buFont typeface="Arial" pitchFamily="34" charset="0"/>
              <a:buChar char="•"/>
              <a:defRPr sz="2807" u="sng">
                <a:solidFill>
                  <a:schemeClr val="accent5"/>
                </a:solidFill>
              </a:defRPr>
            </a:pPr>
            <a:endParaRPr lang="en-US" sz="260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428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advAuto="0"/>
      <p:bldP spid="132" grpId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xfrm>
            <a:off x="554182" y="446484"/>
            <a:ext cx="8006412" cy="14823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lvl1pPr>
          </a:lstStyle>
          <a:p>
            <a:pPr>
              <a:defRPr sz="4800">
                <a:solidFill>
                  <a:srgbClr val="176A53"/>
                </a:solidFill>
                <a:latin typeface="Didot"/>
                <a:ea typeface="Didot"/>
                <a:cs typeface="Didot"/>
                <a:sym typeface="Didot"/>
              </a:defRPr>
            </a:pP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Papyrus"/>
              </a:rPr>
              <a:t>მ</a:t>
            </a:r>
            <a:r>
              <a:rPr lang="ka-GE" sz="3200" b="1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Papyrus"/>
              </a:rPr>
              <a:t>ტკიცებულებების სახეები</a:t>
            </a:r>
            <a:endParaRPr sz="3200" b="1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Papyru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80656" y="1755547"/>
            <a:ext cx="8658658" cy="37282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just" defTabSz="410751" hangingPunct="0"/>
            <a:r>
              <a:rPr lang="ka-GE" sz="2000" dirty="0">
                <a:solidFill>
                  <a:schemeClr val="accent1">
                    <a:lumMod val="50000"/>
                  </a:schemeClr>
                </a:solidFill>
                <a:sym typeface="Papyrus"/>
              </a:rPr>
              <a:t>რა სახის </a:t>
            </a:r>
            <a:r>
              <a:rPr lang="ka-GE" sz="2000" dirty="0">
                <a:solidFill>
                  <a:srgbClr val="C00000"/>
                </a:solidFill>
                <a:sym typeface="Papyrus"/>
              </a:rPr>
              <a:t>მტკიცებულებები</a:t>
            </a:r>
            <a:r>
              <a:rPr lang="ka-GE" sz="2000" dirty="0">
                <a:solidFill>
                  <a:schemeClr val="accent1">
                    <a:lumMod val="50000"/>
                  </a:schemeClr>
                </a:solidFill>
                <a:sym typeface="Papyrus"/>
              </a:rPr>
              <a:t> შეიძლება გამოვიყენოთ გადაწყვეტილების მიღების სხვადასხვა ეტაპზე:</a:t>
            </a:r>
          </a:p>
          <a:p>
            <a:pPr algn="just" defTabSz="410751" hangingPunct="0"/>
            <a:endParaRPr lang="ka-GE" sz="2000" dirty="0">
              <a:solidFill>
                <a:schemeClr val="accent1">
                  <a:lumMod val="50000"/>
                </a:schemeClr>
              </a:solidFill>
              <a:sym typeface="Papyrus"/>
            </a:endParaRPr>
          </a:p>
          <a:p>
            <a:pPr marL="698293" lvl="1" indent="-241093" algn="just">
              <a:buFont typeface="Arial" pitchFamily="34" charset="0"/>
              <a:buChar char="•"/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სტატისტიკური მონაცემები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698293" lvl="1" indent="-241093" algn="just">
              <a:buFont typeface="Arial" pitchFamily="34" charset="0"/>
              <a:buChar char="•"/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ეროვნული ანგარიშები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698293" lvl="1" indent="-241093" algn="just">
              <a:buFont typeface="Arial" pitchFamily="34" charset="0"/>
              <a:buChar char="•"/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ექსპერტული ცოდნა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698293" lvl="1" indent="-241093" algn="just">
              <a:buFont typeface="Arial" pitchFamily="34" charset="0"/>
              <a:buChar char="•"/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გამოქვეყნებული კვლევები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698293" lvl="1" indent="-241093" algn="just">
              <a:buFont typeface="Arial" pitchFamily="34" charset="0"/>
              <a:buChar char="•"/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მიმდინარე კვლევები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698293" lvl="1" indent="-241093" algn="just">
              <a:buFont typeface="Arial" pitchFamily="34" charset="0"/>
              <a:buChar char="•"/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სტეიკჰოლდერთა კონსულტაციები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698293" lvl="1" indent="-241093" algn="just">
              <a:buFont typeface="Arial" pitchFamily="34" charset="0"/>
              <a:buChar char="•"/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ისტორიული გამოცდილება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698293" lvl="1" indent="-241093" algn="just">
              <a:buFont typeface="Arial" pitchFamily="34" charset="0"/>
              <a:buChar char="•"/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ინტერნეტი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ctr" defTabSz="410751" hangingPunct="0"/>
            <a:endParaRPr lang="en-US" sz="1758" dirty="0">
              <a:solidFill>
                <a:srgbClr val="3E231A"/>
              </a:solidFill>
              <a:sym typeface="Papyrus"/>
            </a:endParaRPr>
          </a:p>
        </p:txBody>
      </p:sp>
    </p:spTree>
    <p:extLst>
      <p:ext uri="{BB962C8B-B14F-4D97-AF65-F5344CB8AC3E}">
        <p14:creationId xmlns:p14="http://schemas.microsoft.com/office/powerpoint/2010/main" val="319442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dvAuto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1229</Words>
  <Application>Microsoft Office PowerPoint</Application>
  <PresentationFormat>Widescreen</PresentationFormat>
  <Paragraphs>175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Calibri</vt:lpstr>
      <vt:lpstr>Calibri Light</vt:lpstr>
      <vt:lpstr>Didot</vt:lpstr>
      <vt:lpstr>Gill Sans</vt:lpstr>
      <vt:lpstr>Papyrus</vt:lpstr>
      <vt:lpstr>Sylfaen</vt:lpstr>
      <vt:lpstr>Symbol</vt:lpstr>
      <vt:lpstr>Wingdings</vt:lpstr>
      <vt:lpstr>Office Theme</vt:lpstr>
      <vt:lpstr>ჯანმრთელობის, საზოგადოებრივი ჯანდაცვის და სოციალურ სფეროში ადგილობრივი მნიშვნელობის სტრატეგიისა და მუნიციპალური პროგრამების შემუშავება და მენეჯმენტი </vt:lpstr>
      <vt:lpstr>კურსის მიზანი </vt:lpstr>
      <vt:lpstr>  თავი 1- პროგრამის მართვა, პროგრამის დოკუმენტი  პროგრამის მართვა ეფუძნება სამ ძირითად ელემენტს: </vt:lpstr>
      <vt:lpstr>პროგრამის დაგეგმვის პროცესში გამოიყოფა შემდეგი ძირითადი ეტაპები</vt:lpstr>
      <vt:lpstr>პროგრამის განხორციელების პროცესში გასათვალისწინებელია: </vt:lpstr>
      <vt:lpstr>პროგრამის შეფასების პროცესში გასათვალისწინებელია: </vt:lpstr>
      <vt:lpstr>პროგრამის დოკუმენტი </vt:lpstr>
      <vt:lpstr>თავი II - მტკიცებულებების მნიშვნელობა ჯანდაცვის პოლიტიკის შემუშავების პროცესში რისთვის გვჭირდება მტკიცებულებები?</vt:lpstr>
      <vt:lpstr>მტკიცებულებების სახეები</vt:lpstr>
      <vt:lpstr>როგორ და რა ეტაპზე?</vt:lpstr>
      <vt:lpstr>ჯანმრთელობის დაცვის პოლიტიკა</vt:lpstr>
      <vt:lpstr>ჯანმრთელობის დაცვის სახელმწიფო პროგრამები </vt:lpstr>
      <vt:lpstr>სახელმწიფო პროგრამები</vt:lpstr>
      <vt:lpstr>სახელმწიფო პროგრამები</vt:lpstr>
      <vt:lpstr>პროექტის ციკლი/პრობლემის იდენტიფიცირება</vt:lpstr>
      <vt:lpstr>პრობლემის იდენტიფიცირება</vt:lpstr>
      <vt:lpstr>პრობლემის იდენტიფიცირება/გამოცდილება -C ჰეპატიტის ელიმინაცია </vt:lpstr>
      <vt:lpstr>პრობლემის იდენტიფიცირება/გამოცდილება -C ჰეპატიტის ელიმინაცია</vt:lpstr>
      <vt:lpstr>პროექტის მიზანი და ამოცანები</vt:lpstr>
      <vt:lpstr>პროექტის ამოცანები/გამოცდილება- C ჰეპატიტის ელიმინაცია </vt:lpstr>
      <vt:lpstr>პროექტის მონიტორინგი და შეფასება</vt:lpstr>
      <vt:lpstr>პროექტის მონიტორინგი და შეფასება</vt:lpstr>
      <vt:lpstr>პროექტის მონიტორინგი და შეფასება/გამოცდილება - C ჰეპატიტის ელიმინაცია</vt:lpstr>
      <vt:lpstr>დაინტერესებული მხარეები</vt:lpstr>
      <vt:lpstr>დაინტერესებული მხარეები/გამოცდილება -C ჰეპატიტის ელიმინაცია</vt:lpstr>
      <vt:lpstr>მადლობა ყურადღებისთვის!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ჯანმრთელობის, საზოგადოებრივი ჯანდაცვის და სოციალურ სფეროში ადგილობრივი მნიშვნელობის სტრატეგიისა და მუნიციპალური პროგრამების შემუშავება და მენეჯმენტი </dc:title>
  <dc:creator>Windows User</dc:creator>
  <cp:lastModifiedBy>Windows User</cp:lastModifiedBy>
  <cp:revision>22</cp:revision>
  <dcterms:created xsi:type="dcterms:W3CDTF">2020-10-04T08:38:08Z</dcterms:created>
  <dcterms:modified xsi:type="dcterms:W3CDTF">2020-10-04T12:54:24Z</dcterms:modified>
</cp:coreProperties>
</file>